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  <p:sldMasterId id="2147483687" r:id="rId2"/>
    <p:sldMasterId id="2147483699" r:id="rId3"/>
  </p:sldMasterIdLst>
  <p:sldIdLst>
    <p:sldId id="256" r:id="rId4"/>
    <p:sldId id="268" r:id="rId5"/>
    <p:sldId id="270" r:id="rId6"/>
    <p:sldId id="274" r:id="rId7"/>
    <p:sldId id="260" r:id="rId8"/>
    <p:sldId id="273" r:id="rId9"/>
    <p:sldId id="272" r:id="rId10"/>
    <p:sldId id="271" r:id="rId11"/>
    <p:sldId id="269" r:id="rId12"/>
    <p:sldId id="257" r:id="rId13"/>
    <p:sldId id="258" r:id="rId14"/>
    <p:sldId id="259" r:id="rId15"/>
    <p:sldId id="261" r:id="rId16"/>
    <p:sldId id="262" r:id="rId17"/>
    <p:sldId id="263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302" r:id="rId26"/>
    <p:sldId id="303" r:id="rId27"/>
    <p:sldId id="304" r:id="rId28"/>
    <p:sldId id="305" r:id="rId29"/>
    <p:sldId id="306" r:id="rId30"/>
    <p:sldId id="307" r:id="rId31"/>
    <p:sldId id="308" r:id="rId32"/>
    <p:sldId id="309" r:id="rId33"/>
    <p:sldId id="310" r:id="rId34"/>
    <p:sldId id="311" r:id="rId35"/>
    <p:sldId id="312" r:id="rId36"/>
    <p:sldId id="313" r:id="rId37"/>
    <p:sldId id="314" r:id="rId38"/>
    <p:sldId id="315" r:id="rId39"/>
    <p:sldId id="316" r:id="rId40"/>
    <p:sldId id="317" r:id="rId41"/>
    <p:sldId id="275" r:id="rId42"/>
    <p:sldId id="276" r:id="rId43"/>
    <p:sldId id="277" r:id="rId44"/>
    <p:sldId id="278" r:id="rId45"/>
    <p:sldId id="279" r:id="rId46"/>
    <p:sldId id="280" r:id="rId47"/>
    <p:sldId id="281" r:id="rId48"/>
    <p:sldId id="282" r:id="rId49"/>
    <p:sldId id="283" r:id="rId50"/>
    <p:sldId id="284" r:id="rId51"/>
    <p:sldId id="285" r:id="rId52"/>
    <p:sldId id="286" r:id="rId53"/>
    <p:sldId id="287" r:id="rId54"/>
    <p:sldId id="288" r:id="rId55"/>
    <p:sldId id="289" r:id="rId56"/>
    <p:sldId id="290" r:id="rId57"/>
    <p:sldId id="291" r:id="rId58"/>
    <p:sldId id="292" r:id="rId59"/>
    <p:sldId id="293" r:id="rId60"/>
    <p:sldId id="294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54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094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973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685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74709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93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77381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363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436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5110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F3BAD-0301-4EE2-964E-65B99B9B9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DB40F-A547-4EF7-A41D-D5BA8AEF3D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5394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F3BAD-0301-4EE2-964E-65B99B9B9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DB40F-A547-4EF7-A41D-D5BA8AEF3D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433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4912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F3BAD-0301-4EE2-964E-65B99B9B9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DB40F-A547-4EF7-A41D-D5BA8AEF3D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925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F3BAD-0301-4EE2-964E-65B99B9B9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DB40F-A547-4EF7-A41D-D5BA8AEF3D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3734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F3BAD-0301-4EE2-964E-65B99B9B9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DB40F-A547-4EF7-A41D-D5BA8AEF3D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1606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F3BAD-0301-4EE2-964E-65B99B9B9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DB40F-A547-4EF7-A41D-D5BA8AEF3D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3826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F3BAD-0301-4EE2-964E-65B99B9B9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DB40F-A547-4EF7-A41D-D5BA8AEF3D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2979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F3BAD-0301-4EE2-964E-65B99B9B9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DB40F-A547-4EF7-A41D-D5BA8AEF3D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9579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F3BAD-0301-4EE2-964E-65B99B9B9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DB40F-A547-4EF7-A41D-D5BA8AEF3D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6450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F3BAD-0301-4EE2-964E-65B99B9B9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DB40F-A547-4EF7-A41D-D5BA8AEF3D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5645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F3BAD-0301-4EE2-964E-65B99B9B9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DB40F-A547-4EF7-A41D-D5BA8AEF3D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4517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6726063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6726064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2" y="2733709"/>
            <a:ext cx="6069268" cy="1373070"/>
          </a:xfrm>
        </p:spPr>
        <p:txBody>
          <a:bodyPr anchor="b">
            <a:noAutofit/>
          </a:bodyPr>
          <a:lstStyle>
            <a:lvl1pPr algn="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4394040"/>
            <a:ext cx="6108101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55655" y="5936188"/>
            <a:ext cx="2057400" cy="365125"/>
          </a:xfrm>
        </p:spPr>
        <p:txBody>
          <a:bodyPr/>
          <a:lstStyle/>
          <a:p>
            <a:fld id="{78ABE3C1-DBE1-495D-B57B-2849774B866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3/19/2019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1" y="5936189"/>
            <a:ext cx="4021666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399" y="2750337"/>
            <a:ext cx="1370293" cy="135644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671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1966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8" name="Picture 2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9" name="Picture 2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3/19/2019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5490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2728432"/>
            <a:ext cx="9161969" cy="1677035"/>
            <a:chOff x="0" y="2895600"/>
            <a:chExt cx="9161969" cy="1677035"/>
          </a:xfrm>
        </p:grpSpPr>
        <p:pic>
          <p:nvPicPr>
            <p:cNvPr id="19" name="Picture 1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" name="Picture 19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2869895"/>
            <a:ext cx="688915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639" y="4232172"/>
            <a:ext cx="688915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65810" y="5936188"/>
            <a:ext cx="2057400" cy="365125"/>
          </a:xfrm>
        </p:spPr>
        <p:txBody>
          <a:bodyPr/>
          <a:lstStyle/>
          <a:p>
            <a:fld id="{30578ACC-22D6-47C1-A373-4FD133E34F3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3/19/2019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5936189"/>
            <a:ext cx="4834673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6438" y="2869896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1125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53228"/>
            <a:ext cx="688739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336873"/>
            <a:ext cx="3357899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1128" y="2336873"/>
            <a:ext cx="3359661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3/19/2019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5434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9" name="Picture 2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0" name="Picture 29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30"/>
            <a:ext cx="6896534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988" y="2336874"/>
            <a:ext cx="3145080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638" y="3030009"/>
            <a:ext cx="336704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82646" y="2336873"/>
            <a:ext cx="3145527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61129" y="3030009"/>
            <a:ext cx="3367044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3/19/2019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1391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6" name="Picture 15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7" name="Picture 16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3/19/2019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7170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/>
        </p:blipFill>
        <p:spPr>
          <a:xfrm>
            <a:off x="7717217" y="1973262"/>
            <a:ext cx="1444752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10769" y="609600"/>
            <a:ext cx="1433231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3/19/2019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6912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7"/>
            <a:ext cx="6896534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2336874"/>
            <a:ext cx="3913788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2336873"/>
            <a:ext cx="2796240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3/19/2019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6496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10956" y="2336874"/>
            <a:ext cx="3917217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2336874"/>
            <a:ext cx="2798487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3/19/2019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3662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4711617"/>
            <a:ext cx="6894770" cy="544482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1639" y="609598"/>
            <a:ext cx="6896534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5256098"/>
            <a:ext cx="6894772" cy="5478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3/19/2019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310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6596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2" name="Picture 21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3" name="Picture 22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5" y="609597"/>
            <a:ext cx="6896534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889151" cy="1101764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3/19/2019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616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505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9357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30" name="Picture 29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1" name="Picture 30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921" y="616983"/>
            <a:ext cx="642514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89438" y="3660763"/>
            <a:ext cx="5987731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903919" cy="110176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3/19/2019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0932" y="748116"/>
            <a:ext cx="5334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72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67191" y="2998573"/>
            <a:ext cx="457200" cy="584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72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439446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3" name="Picture 22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4" name="Picture 23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8" y="4710340"/>
            <a:ext cx="6896534" cy="5898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9" y="5300150"/>
            <a:ext cx="6896534" cy="51195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3/19/2019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5223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32629" y="2329489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777" y="3015290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8413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879710" y="3007906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26136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233520" y="3007905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3/19/2019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8066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35" name="Picture 34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6" name="Picture 35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32391" y="4297503"/>
            <a:ext cx="21922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2391" y="2336873"/>
            <a:ext cx="219225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2391" y="4873765"/>
            <a:ext cx="219225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0497" y="4297503"/>
            <a:ext cx="221507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870497" y="2336873"/>
            <a:ext cx="221507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869483" y="4873764"/>
            <a:ext cx="2218004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31028" y="4297503"/>
            <a:ext cx="21943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231027" y="2336873"/>
            <a:ext cx="219433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230934" y="4873762"/>
            <a:ext cx="2197239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3/19/2019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7448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7" name="Picture 16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8" name="Picture 17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3/19/2019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2824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rot="5400000">
            <a:off x="4575305" y="2747178"/>
            <a:ext cx="6862555" cy="1368199"/>
            <a:chOff x="2281445" y="609600"/>
            <a:chExt cx="6862555" cy="1368199"/>
          </a:xfrm>
        </p:grpSpPr>
        <p:sp>
          <p:nvSpPr>
            <p:cNvPr id="12" name="Rectangle 11"/>
            <p:cNvSpPr/>
            <p:nvPr/>
          </p:nvSpPr>
          <p:spPr>
            <a:xfrm>
              <a:off x="2281445" y="609601"/>
              <a:ext cx="5285695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7710769" y="609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4798" y="609597"/>
            <a:ext cx="1069602" cy="44619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609598"/>
            <a:ext cx="6576359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29144" y="5936188"/>
            <a:ext cx="2057400" cy="365125"/>
          </a:xfrm>
        </p:spPr>
        <p:txBody>
          <a:bodyPr/>
          <a:lstStyle/>
          <a:p>
            <a:fld id="{6178E61D-D431-422C-9764-11DAFE33AB6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3/19/2019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5936189"/>
            <a:ext cx="4518959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1152" y="5432500"/>
            <a:ext cx="1149636" cy="1273100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505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892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799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503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448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862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3/19/2019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5168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20F3BAD-0301-4EE2-964E-65B99B9B9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37DB40F-A547-4EF7-A41D-D5BA8AEF3D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999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mes\Desktop\msft\Berlin\build Assets\hashOverlaySD-FullResolve.png"/>
          <p:cNvPicPr>
            <a:picLocks noChangeAspect="1" noChangeArrowheads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2336873"/>
            <a:ext cx="6887389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67881" y="5936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3/19/2019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753228"/>
            <a:ext cx="1157674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1139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Lori.jones@kingcounty.gov" TargetMode="Externa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0C7877-7B57-449A-8380-B214B3B9B0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159" y="1371600"/>
            <a:ext cx="6000750" cy="1460500"/>
          </a:xfrm>
        </p:spPr>
        <p:txBody>
          <a:bodyPr>
            <a:normAutofit/>
          </a:bodyPr>
          <a:lstStyle/>
          <a:p>
            <a:r>
              <a:rPr lang="en-US" sz="2550" dirty="0"/>
              <a:t>Alternative options for dot collections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C867B25-6A3A-448F-995F-7A54744123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Mobile Testing</a:t>
            </a:r>
          </a:p>
        </p:txBody>
      </p:sp>
    </p:spTree>
    <p:extLst>
      <p:ext uri="{BB962C8B-B14F-4D97-AF65-F5344CB8AC3E}">
        <p14:creationId xmlns:p14="http://schemas.microsoft.com/office/powerpoint/2010/main" val="2443715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93C7F8-751D-4C07-894A-8CFD232A0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057" y="1041817"/>
            <a:ext cx="6400800" cy="1130300"/>
          </a:xfrm>
        </p:spPr>
        <p:txBody>
          <a:bodyPr/>
          <a:lstStyle/>
          <a:p>
            <a:r>
              <a:rPr lang="en-US" sz="2400" dirty="0"/>
              <a:t>Choosing testing locations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AB690EB-145D-4902-BB82-460C56861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8057" y="2001677"/>
            <a:ext cx="6400800" cy="2711450"/>
          </a:xfrm>
        </p:spPr>
        <p:txBody>
          <a:bodyPr/>
          <a:lstStyle/>
          <a:p>
            <a:r>
              <a:rPr lang="en-US" dirty="0"/>
              <a:t>Central locations within your service </a:t>
            </a:r>
            <a:r>
              <a:rPr lang="en-US" dirty="0" smtClean="0"/>
              <a:t>area</a:t>
            </a:r>
            <a:endParaRPr lang="en-US" dirty="0"/>
          </a:p>
          <a:p>
            <a:r>
              <a:rPr lang="en-US" dirty="0"/>
              <a:t>4-5 locations based on the size of your </a:t>
            </a:r>
            <a:r>
              <a:rPr lang="en-US" dirty="0" smtClean="0"/>
              <a:t>system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063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93C7F8-751D-4C07-894A-8CFD232A0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039" y="1101778"/>
            <a:ext cx="6400800" cy="1130300"/>
          </a:xfrm>
        </p:spPr>
        <p:txBody>
          <a:bodyPr/>
          <a:lstStyle/>
          <a:p>
            <a:r>
              <a:rPr lang="en-US" sz="2400" dirty="0"/>
              <a:t>Communication is key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AB690EB-145D-4902-BB82-460C56861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039" y="2411960"/>
            <a:ext cx="6400800" cy="271145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Scheduling Department of Testing </a:t>
            </a:r>
            <a:r>
              <a:rPr lang="en-US" dirty="0" smtClean="0"/>
              <a:t>unit</a:t>
            </a:r>
            <a:endParaRPr lang="en-US" dirty="0"/>
          </a:p>
          <a:p>
            <a:pPr lvl="1"/>
            <a:r>
              <a:rPr lang="en-US" dirty="0"/>
              <a:t>Phone Scheduling</a:t>
            </a:r>
          </a:p>
          <a:p>
            <a:pPr lvl="1"/>
            <a:r>
              <a:rPr lang="en-US" dirty="0"/>
              <a:t>Email Confirmation</a:t>
            </a:r>
          </a:p>
          <a:p>
            <a:r>
              <a:rPr lang="en-US" dirty="0"/>
              <a:t>Agency Supervisors</a:t>
            </a:r>
          </a:p>
          <a:p>
            <a:pPr lvl="1"/>
            <a:r>
              <a:rPr lang="en-US" dirty="0"/>
              <a:t>Up to 1hr planning time</a:t>
            </a:r>
          </a:p>
          <a:p>
            <a:pPr lvl="1"/>
            <a:r>
              <a:rPr lang="en-US" dirty="0"/>
              <a:t>Keep line of communication open</a:t>
            </a:r>
          </a:p>
          <a:p>
            <a:r>
              <a:rPr lang="en-US" dirty="0"/>
              <a:t>Mobile unit team on location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494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93C7F8-751D-4C07-894A-8CFD232A0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505" y="1124262"/>
            <a:ext cx="6400800" cy="1130300"/>
          </a:xfrm>
        </p:spPr>
        <p:txBody>
          <a:bodyPr>
            <a:normAutofit/>
          </a:bodyPr>
          <a:lstStyle/>
          <a:p>
            <a:r>
              <a:rPr lang="en-US" sz="2400" dirty="0"/>
              <a:t>Point of contact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AB690EB-145D-4902-BB82-460C56861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505" y="2396969"/>
            <a:ext cx="6400800" cy="1358067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Drug and Alcohol Program Manager/Designated Employer </a:t>
            </a:r>
            <a:r>
              <a:rPr lang="en-US" sz="1800" dirty="0" smtClean="0"/>
              <a:t>Representative</a:t>
            </a:r>
            <a:endParaRPr lang="en-US" sz="1800" dirty="0"/>
          </a:p>
          <a:p>
            <a:r>
              <a:rPr lang="en-US" sz="1800" dirty="0"/>
              <a:t>Alternate Drug and Alcohol Program Manager/Designated Employer Representative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973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93C7F8-751D-4C07-894A-8CFD232A0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048" y="1104645"/>
            <a:ext cx="6400800" cy="1130300"/>
          </a:xfrm>
        </p:spPr>
        <p:txBody>
          <a:bodyPr/>
          <a:lstStyle/>
          <a:p>
            <a:r>
              <a:rPr lang="en-US" sz="2400" dirty="0"/>
              <a:t>Training &amp; Flexibility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AB690EB-145D-4902-BB82-460C56861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3048" y="2167490"/>
            <a:ext cx="6400800" cy="1525618"/>
          </a:xfrm>
        </p:spPr>
        <p:txBody>
          <a:bodyPr/>
          <a:lstStyle/>
          <a:p>
            <a:r>
              <a:rPr lang="en-US" dirty="0"/>
              <a:t>Supervisor Training</a:t>
            </a:r>
          </a:p>
          <a:p>
            <a:r>
              <a:rPr lang="en-US" dirty="0"/>
              <a:t>Dispatchers</a:t>
            </a:r>
          </a:p>
        </p:txBody>
      </p:sp>
    </p:spTree>
    <p:extLst>
      <p:ext uri="{BB962C8B-B14F-4D97-AF65-F5344CB8AC3E}">
        <p14:creationId xmlns:p14="http://schemas.microsoft.com/office/powerpoint/2010/main" val="2685645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93C7F8-751D-4C07-894A-8CFD232A0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602" y="1109273"/>
            <a:ext cx="6400800" cy="1130300"/>
          </a:xfrm>
        </p:spPr>
        <p:txBody>
          <a:bodyPr>
            <a:normAutofit/>
          </a:bodyPr>
          <a:lstStyle/>
          <a:p>
            <a:r>
              <a:rPr lang="en-US" sz="2400" dirty="0"/>
              <a:t>Challenges and pitfalls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AB690EB-145D-4902-BB82-460C56861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0602" y="2329514"/>
            <a:ext cx="7156591" cy="2518451"/>
          </a:xfrm>
        </p:spPr>
        <p:txBody>
          <a:bodyPr/>
          <a:lstStyle/>
          <a:p>
            <a:r>
              <a:rPr lang="en-US" dirty="0"/>
              <a:t>If practical/ possible: Drug and Alcohol Program should not be a function in Operations but in the safety </a:t>
            </a:r>
            <a:r>
              <a:rPr lang="en-US" dirty="0" smtClean="0"/>
              <a:t>department</a:t>
            </a:r>
            <a:endParaRPr lang="en-US" dirty="0"/>
          </a:p>
          <a:p>
            <a:r>
              <a:rPr lang="en-US" dirty="0"/>
              <a:t>Getting Buy in	</a:t>
            </a:r>
          </a:p>
          <a:p>
            <a:r>
              <a:rPr lang="en-US" dirty="0"/>
              <a:t>Confidentiality</a:t>
            </a:r>
          </a:p>
          <a:p>
            <a:r>
              <a:rPr lang="en-US" dirty="0"/>
              <a:t>Missed Test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247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93C7F8-751D-4C07-894A-8CFD232A0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592" y="1056807"/>
            <a:ext cx="6400800" cy="1130300"/>
          </a:xfrm>
        </p:spPr>
        <p:txBody>
          <a:bodyPr/>
          <a:lstStyle/>
          <a:p>
            <a:r>
              <a:rPr lang="en-US" sz="2400" dirty="0"/>
              <a:t>Our Partners</a:t>
            </a:r>
            <a:r>
              <a:rPr lang="en-US" dirty="0"/>
              <a:t>	</a:t>
            </a:r>
          </a:p>
        </p:txBody>
      </p:sp>
      <p:pic>
        <p:nvPicPr>
          <p:cNvPr id="3074" name="Picture 2" descr="Occupational Drug Testing">
            <a:extLst>
              <a:ext uri="{FF2B5EF4-FFF2-40B4-BE49-F238E27FC236}">
                <a16:creationId xmlns="" xmlns:a16="http://schemas.microsoft.com/office/drawing/2014/main" id="{D9808BEF-4F79-4DA7-A98D-9FBAA980A1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5872" y="3036094"/>
            <a:ext cx="2570213" cy="59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hartfordtransit.org/images/topnavnew-1x1.gif">
            <a:extLst>
              <a:ext uri="{FF2B5EF4-FFF2-40B4-BE49-F238E27FC236}">
                <a16:creationId xmlns="" xmlns:a16="http://schemas.microsoft.com/office/drawing/2014/main" id="{F989651A-22B0-4CB4-99B5-557DA3A102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86"/>
          <a:stretch/>
        </p:blipFill>
        <p:spPr bwMode="auto">
          <a:xfrm>
            <a:off x="516309" y="3036094"/>
            <a:ext cx="2062000" cy="66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epartment of Transportation">
            <a:extLst>
              <a:ext uri="{FF2B5EF4-FFF2-40B4-BE49-F238E27FC236}">
                <a16:creationId xmlns="" xmlns:a16="http://schemas.microsoft.com/office/drawing/2014/main" id="{BD9D586A-4831-458B-8C09-A02863BD9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84" y="2642424"/>
            <a:ext cx="2005415" cy="157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514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King County Proposal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2" y="4451359"/>
            <a:ext cx="6357418" cy="1476093"/>
          </a:xfrm>
        </p:spPr>
        <p:txBody>
          <a:bodyPr>
            <a:noAutofit/>
          </a:bodyPr>
          <a:lstStyle/>
          <a:p>
            <a:r>
              <a:rPr lang="en-US" dirty="0" smtClean="0"/>
              <a:t>Pilot Program - In-House Drug Test Collection and Breath Alcohol Testing</a:t>
            </a:r>
          </a:p>
          <a:p>
            <a:endParaRPr lang="en-US" dirty="0"/>
          </a:p>
          <a:p>
            <a:r>
              <a:rPr lang="en-US" dirty="0" smtClean="0"/>
              <a:t>Presented by Lori Jones</a:t>
            </a:r>
          </a:p>
          <a:p>
            <a:r>
              <a:rPr lang="en-US" dirty="0" smtClean="0">
                <a:hlinkClick r:id="rId2"/>
              </a:rPr>
              <a:t>Lori.jones@kingcounty.gov</a:t>
            </a:r>
            <a:endParaRPr lang="en-US" dirty="0" smtClean="0"/>
          </a:p>
          <a:p>
            <a:r>
              <a:rPr lang="en-US" dirty="0" smtClean="0"/>
              <a:t> March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40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Drug &amp; Alcohol Program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1" y="2336873"/>
            <a:ext cx="7795788" cy="3599316"/>
          </a:xfrm>
        </p:spPr>
        <p:txBody>
          <a:bodyPr>
            <a:normAutofit/>
          </a:bodyPr>
          <a:lstStyle/>
          <a:p>
            <a:r>
              <a:rPr lang="en-US" dirty="0" smtClean="0"/>
              <a:t>King County Drug/Alcohol Testing &amp; Education Program Office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4500+ Safety Sensitive Employees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11,000+ Non-safety sensitive Employees</a:t>
            </a:r>
          </a:p>
          <a:p>
            <a:pPr marL="3429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County operation – 24/7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D/A Program staff – 4 FTE</a:t>
            </a:r>
          </a:p>
          <a:p>
            <a:pPr lvl="1"/>
            <a:endParaRPr lang="en-US" dirty="0" smtClean="0"/>
          </a:p>
          <a:p>
            <a:pPr marL="685800" lvl="2" indent="0">
              <a:buNone/>
            </a:pPr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5544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Drug &amp; Alcohol Program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36873"/>
            <a:ext cx="7596612" cy="4072980"/>
          </a:xfrm>
        </p:spPr>
        <p:txBody>
          <a:bodyPr>
            <a:normAutofit/>
          </a:bodyPr>
          <a:lstStyle/>
          <a:p>
            <a:r>
              <a:rPr lang="en-US" dirty="0" smtClean="0"/>
              <a:t>King County Drug/Alcohol Testing &amp; Education Program Office</a:t>
            </a:r>
          </a:p>
          <a:p>
            <a:pPr marL="342900" lvl="1" indent="0">
              <a:buNone/>
            </a:pPr>
            <a:endParaRPr lang="en-US" dirty="0" smtClean="0"/>
          </a:p>
          <a:p>
            <a:pPr lvl="1"/>
            <a:r>
              <a:rPr lang="en-US" dirty="0"/>
              <a:t>Responsible for S</a:t>
            </a:r>
            <a:r>
              <a:rPr lang="en-US" dirty="0" smtClean="0"/>
              <a:t>afety Sensitive Drug/Alcohol Testing – FTA, FMCSA &amp; USCG</a:t>
            </a:r>
            <a:endParaRPr lang="en-US" dirty="0"/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Policy</a:t>
            </a:r>
          </a:p>
          <a:p>
            <a:pPr lvl="2"/>
            <a:r>
              <a:rPr lang="en-US" dirty="0" smtClean="0"/>
              <a:t>All test types</a:t>
            </a:r>
          </a:p>
          <a:p>
            <a:pPr lvl="2"/>
            <a:r>
              <a:rPr lang="en-US" dirty="0" smtClean="0"/>
              <a:t>Training </a:t>
            </a:r>
          </a:p>
          <a:p>
            <a:pPr lvl="2"/>
            <a:r>
              <a:rPr lang="en-US" dirty="0" smtClean="0"/>
              <a:t>Management Consultation &amp; Assistance </a:t>
            </a:r>
          </a:p>
          <a:p>
            <a:pPr lvl="2"/>
            <a:r>
              <a:rPr lang="en-US" dirty="0" smtClean="0"/>
              <a:t>Contractor/Service Agent Oversight</a:t>
            </a:r>
          </a:p>
          <a:p>
            <a:pPr lvl="2"/>
            <a:r>
              <a:rPr lang="en-US" dirty="0" smtClean="0"/>
              <a:t>Sub-Contractor Random </a:t>
            </a:r>
            <a:r>
              <a:rPr lang="en-US" dirty="0"/>
              <a:t>T</a:t>
            </a:r>
            <a:r>
              <a:rPr lang="en-US" dirty="0" smtClean="0"/>
              <a:t>esting Pool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7173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Drug &amp; Alcohol Program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36873"/>
            <a:ext cx="7723360" cy="3599316"/>
          </a:xfrm>
        </p:spPr>
        <p:txBody>
          <a:bodyPr>
            <a:normAutofit/>
          </a:bodyPr>
          <a:lstStyle/>
          <a:p>
            <a:r>
              <a:rPr lang="en-US" dirty="0" smtClean="0"/>
              <a:t>King County Drug/Alcohol Testing &amp; Education Program Office</a:t>
            </a:r>
          </a:p>
          <a:p>
            <a:pPr marL="342900" lvl="1" indent="0">
              <a:buNone/>
            </a:pPr>
            <a:endParaRPr lang="en-US" dirty="0" smtClean="0"/>
          </a:p>
          <a:p>
            <a:pPr lvl="1"/>
            <a:r>
              <a:rPr lang="en-US" dirty="0"/>
              <a:t>Responsible for </a:t>
            </a:r>
            <a:r>
              <a:rPr lang="en-US" dirty="0" smtClean="0"/>
              <a:t>Non-safety sensitive Drug/Alcohol Testing </a:t>
            </a:r>
            <a:endParaRPr lang="en-US" dirty="0"/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Policy</a:t>
            </a:r>
          </a:p>
          <a:p>
            <a:pPr lvl="2"/>
            <a:r>
              <a:rPr lang="en-US" dirty="0" smtClean="0"/>
              <a:t>Reasonable Suspicion / Return to Duty / Follow-up</a:t>
            </a:r>
            <a:endParaRPr lang="en-US" dirty="0"/>
          </a:p>
          <a:p>
            <a:pPr lvl="2"/>
            <a:r>
              <a:rPr lang="en-US" dirty="0" smtClean="0"/>
              <a:t>Training</a:t>
            </a:r>
          </a:p>
          <a:p>
            <a:pPr lvl="2"/>
            <a:r>
              <a:rPr lang="en-US" dirty="0"/>
              <a:t>Management Consultation &amp; Assistance 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5392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93C7F8-751D-4C07-894A-8CFD232A0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342" y="1018913"/>
            <a:ext cx="6400800" cy="1130300"/>
          </a:xfrm>
        </p:spPr>
        <p:txBody>
          <a:bodyPr>
            <a:normAutofit/>
          </a:bodyPr>
          <a:lstStyle/>
          <a:p>
            <a:r>
              <a:rPr lang="en-US" sz="2550" dirty="0" smtClean="0"/>
              <a:t>Greater new haven transit district</a:t>
            </a:r>
            <a:endParaRPr lang="en-US" sz="25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AB690EB-145D-4902-BB82-460C56861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342" y="2146852"/>
            <a:ext cx="6400800" cy="2711450"/>
          </a:xfrm>
        </p:spPr>
        <p:txBody>
          <a:bodyPr/>
          <a:lstStyle/>
          <a:p>
            <a:r>
              <a:rPr lang="en-US" b="1" dirty="0" smtClean="0"/>
              <a:t>The Greater New Haven Transit District (GNHTD) serves 21 New Haven area municipalities and has 10 member towns. The district serves individuals with a permanent or temporary disability as well as anyone from a member town who is over the age of 65 or has a disability.  </a:t>
            </a:r>
            <a:endParaRPr lang="en-US" b="1" dirty="0"/>
          </a:p>
        </p:txBody>
      </p:sp>
      <p:pic>
        <p:nvPicPr>
          <p:cNvPr id="1027" name="Picture 3" descr="GNHTD LOGO">
            <a:extLst>
              <a:ext uri="{FF2B5EF4-FFF2-40B4-BE49-F238E27FC236}">
                <a16:creationId xmlns="" xmlns:a16="http://schemas.microsoft.com/office/drawing/2014/main" id="{307CA656-DD29-4BA8-BFF1-983B961EF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033" y="546654"/>
            <a:ext cx="1738851" cy="1521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83435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Drug &amp; Alcohol Program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King County Drug/Alcohol Testing &amp; Education Program Office</a:t>
            </a:r>
          </a:p>
          <a:p>
            <a:pPr marL="3429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2019 Testing projection – DOT &amp; Non-DOT tests</a:t>
            </a:r>
            <a:endParaRPr lang="en-US" dirty="0"/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4000 – Drug tests</a:t>
            </a:r>
          </a:p>
          <a:p>
            <a:pPr marL="685800" lvl="2" indent="0">
              <a:buNone/>
            </a:pPr>
            <a:endParaRPr lang="en-US" dirty="0" smtClean="0"/>
          </a:p>
          <a:p>
            <a:pPr lvl="2"/>
            <a:r>
              <a:rPr lang="en-US" dirty="0"/>
              <a:t>7</a:t>
            </a:r>
            <a:r>
              <a:rPr lang="en-US" dirty="0" smtClean="0"/>
              <a:t>00 – Breath Alcohol Tests</a:t>
            </a:r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1394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Drug &amp; Alcohol Program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36872"/>
            <a:ext cx="7515131" cy="4272157"/>
          </a:xfrm>
        </p:spPr>
        <p:txBody>
          <a:bodyPr>
            <a:normAutofit/>
          </a:bodyPr>
          <a:lstStyle/>
          <a:p>
            <a:r>
              <a:rPr lang="en-US" dirty="0" smtClean="0"/>
              <a:t>King County Drug/Alcohol Testing &amp; Education Program Office</a:t>
            </a:r>
          </a:p>
          <a:p>
            <a:pPr marL="3429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Currently utilize two Service Agents – one contract</a:t>
            </a:r>
          </a:p>
          <a:p>
            <a:pPr lvl="1"/>
            <a:endParaRPr lang="en-US" dirty="0"/>
          </a:p>
          <a:p>
            <a:pPr lvl="2"/>
            <a:r>
              <a:rPr lang="en-US" dirty="0" smtClean="0"/>
              <a:t>Clinics – M-Sat days - Urine Collection / BAT </a:t>
            </a:r>
          </a:p>
          <a:p>
            <a:pPr marL="685800" lvl="2" indent="0">
              <a:buNone/>
            </a:pPr>
            <a:endParaRPr lang="en-US" dirty="0" smtClean="0"/>
          </a:p>
          <a:p>
            <a:pPr lvl="2"/>
            <a:r>
              <a:rPr lang="en-US" dirty="0" smtClean="0"/>
              <a:t>After hours – On-call collectors – Urine Collection / BAT</a:t>
            </a:r>
          </a:p>
          <a:p>
            <a:pPr lvl="2"/>
            <a:endParaRPr lang="en-US" dirty="0"/>
          </a:p>
          <a:p>
            <a:pPr lvl="2"/>
            <a:r>
              <a:rPr lang="en-US" dirty="0" smtClean="0"/>
              <a:t>After hours – Hospital lab – Urine Collection / Saliva alcohol only</a:t>
            </a:r>
          </a:p>
          <a:p>
            <a:pPr lvl="2"/>
            <a:endParaRPr lang="en-US" dirty="0"/>
          </a:p>
          <a:p>
            <a:pPr lvl="2"/>
            <a:r>
              <a:rPr lang="en-US" dirty="0" smtClean="0"/>
              <a:t>Random selection – Three pools</a:t>
            </a:r>
          </a:p>
          <a:p>
            <a:pPr marL="685800" lvl="2" indent="0">
              <a:buNone/>
            </a:pPr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9450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Drug &amp; Alcohol Program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36872"/>
            <a:ext cx="6887389" cy="4163515"/>
          </a:xfrm>
        </p:spPr>
        <p:txBody>
          <a:bodyPr>
            <a:normAutofit/>
          </a:bodyPr>
          <a:lstStyle/>
          <a:p>
            <a:r>
              <a:rPr lang="en-US" dirty="0" smtClean="0"/>
              <a:t>King County Drug/Alcohol Testing &amp; Education Program Office</a:t>
            </a:r>
          </a:p>
          <a:p>
            <a:pPr marL="3429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Contract </a:t>
            </a:r>
            <a:r>
              <a:rPr lang="en-US" dirty="0"/>
              <a:t>Value - $199,339 </a:t>
            </a:r>
            <a:r>
              <a:rPr lang="en-US" dirty="0" smtClean="0"/>
              <a:t>(Annually) – Awarded 2017</a:t>
            </a:r>
          </a:p>
          <a:p>
            <a:pPr marL="685800" lvl="2" indent="0">
              <a:buNone/>
            </a:pPr>
            <a:endParaRPr lang="en-US" dirty="0" smtClean="0"/>
          </a:p>
          <a:p>
            <a:pPr lvl="2"/>
            <a:r>
              <a:rPr lang="en-US" dirty="0" smtClean="0"/>
              <a:t>Opportunity to request price increase annually</a:t>
            </a:r>
          </a:p>
          <a:p>
            <a:pPr lvl="2"/>
            <a:endParaRPr lang="en-US" dirty="0"/>
          </a:p>
          <a:p>
            <a:pPr lvl="2"/>
            <a:r>
              <a:rPr lang="en-US" dirty="0" smtClean="0"/>
              <a:t>No control over service agents </a:t>
            </a:r>
          </a:p>
          <a:p>
            <a:pPr lvl="3"/>
            <a:r>
              <a:rPr lang="en-US" dirty="0" smtClean="0"/>
              <a:t>Costs</a:t>
            </a:r>
          </a:p>
          <a:p>
            <a:pPr lvl="3"/>
            <a:r>
              <a:rPr lang="en-US" dirty="0" smtClean="0"/>
              <a:t>Hours of operation</a:t>
            </a:r>
          </a:p>
          <a:p>
            <a:pPr lvl="3"/>
            <a:r>
              <a:rPr lang="en-US" dirty="0" smtClean="0"/>
              <a:t>Staffing levels</a:t>
            </a:r>
          </a:p>
          <a:p>
            <a:pPr lvl="3"/>
            <a:r>
              <a:rPr lang="en-US" dirty="0" smtClean="0"/>
              <a:t>Quality of Service provided </a:t>
            </a:r>
          </a:p>
          <a:p>
            <a:pPr marL="1028700" lvl="3" indent="0">
              <a:buNone/>
            </a:pPr>
            <a:endParaRPr lang="en-US" dirty="0" smtClean="0"/>
          </a:p>
          <a:p>
            <a:pPr lvl="2"/>
            <a:endParaRPr lang="en-US" dirty="0"/>
          </a:p>
          <a:p>
            <a:pPr marL="685800" lvl="2" indent="0">
              <a:buNone/>
            </a:pPr>
            <a:endParaRPr lang="en-US" dirty="0"/>
          </a:p>
          <a:p>
            <a:pPr marL="685800" lvl="2" indent="0">
              <a:buNone/>
            </a:pPr>
            <a:endParaRPr lang="en-US" dirty="0" smtClean="0"/>
          </a:p>
          <a:p>
            <a:pPr marL="685800" lvl="2" indent="0">
              <a:buNone/>
            </a:pPr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4863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Industry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36872"/>
            <a:ext cx="7442703" cy="4299317"/>
          </a:xfrm>
        </p:spPr>
        <p:txBody>
          <a:bodyPr>
            <a:normAutofit/>
          </a:bodyPr>
          <a:lstStyle/>
          <a:p>
            <a:r>
              <a:rPr lang="en-US" dirty="0" smtClean="0"/>
              <a:t>Review of several transit systems in United States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Variety of options identified: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Complete in-house program – included Collection, BAT &amp; MRO</a:t>
            </a:r>
          </a:p>
          <a:p>
            <a:pPr lvl="1"/>
            <a:r>
              <a:rPr lang="en-US" dirty="0"/>
              <a:t>Partial in-house – BAT only, collections performed at Service Agent</a:t>
            </a:r>
          </a:p>
          <a:p>
            <a:pPr lvl="1"/>
            <a:r>
              <a:rPr lang="en-US" dirty="0"/>
              <a:t>On-site testing – Collection &amp; BAT using Service Agent</a:t>
            </a:r>
          </a:p>
          <a:p>
            <a:pPr lvl="1"/>
            <a:r>
              <a:rPr lang="en-US" dirty="0"/>
              <a:t>External Collection sites/hospital – Collection, BAT &amp; Saliva Alcohol </a:t>
            </a:r>
            <a:r>
              <a:rPr lang="en-US" dirty="0" smtClean="0"/>
              <a:t>testing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lvl="2"/>
            <a:endParaRPr lang="en-US" dirty="0"/>
          </a:p>
          <a:p>
            <a:pPr marL="685800" lvl="2" indent="0">
              <a:buNone/>
            </a:pPr>
            <a:endParaRPr lang="en-US" dirty="0"/>
          </a:p>
          <a:p>
            <a:pPr marL="685800" lvl="2" indent="0">
              <a:buNone/>
            </a:pPr>
            <a:endParaRPr lang="en-US" dirty="0" smtClean="0"/>
          </a:p>
          <a:p>
            <a:pPr marL="685800" lvl="2" indent="0">
              <a:buNone/>
            </a:pPr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3706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Industry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36872"/>
            <a:ext cx="7777681" cy="4000553"/>
          </a:xfrm>
        </p:spPr>
        <p:txBody>
          <a:bodyPr>
            <a:normAutofit/>
          </a:bodyPr>
          <a:lstStyle/>
          <a:p>
            <a:r>
              <a:rPr lang="en-US" dirty="0" smtClean="0"/>
              <a:t>Others also </a:t>
            </a:r>
            <a:r>
              <a:rPr lang="en-US" dirty="0"/>
              <a:t>expressed </a:t>
            </a:r>
            <a:r>
              <a:rPr lang="en-US" dirty="0" smtClean="0"/>
              <a:t>interest in </a:t>
            </a:r>
            <a:r>
              <a:rPr lang="en-US" dirty="0"/>
              <a:t>bringing collection/BAT </a:t>
            </a:r>
            <a:r>
              <a:rPr lang="en-US" dirty="0" smtClean="0"/>
              <a:t>in-house</a:t>
            </a:r>
            <a:endParaRPr lang="en-US" dirty="0"/>
          </a:p>
          <a:p>
            <a:r>
              <a:rPr lang="en-US" dirty="0" smtClean="0"/>
              <a:t>Reasons identified</a:t>
            </a:r>
            <a:r>
              <a:rPr lang="en-US" dirty="0"/>
              <a:t>: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Lack of control – performance and cost</a:t>
            </a:r>
            <a:endParaRPr lang="en-US" dirty="0"/>
          </a:p>
          <a:p>
            <a:pPr lvl="1"/>
            <a:r>
              <a:rPr lang="en-US" dirty="0" smtClean="0"/>
              <a:t>Missed tests</a:t>
            </a:r>
            <a:endParaRPr lang="en-US" dirty="0"/>
          </a:p>
          <a:p>
            <a:pPr lvl="1"/>
            <a:r>
              <a:rPr lang="en-US" dirty="0" smtClean="0"/>
              <a:t>Paperwork errors</a:t>
            </a:r>
            <a:endParaRPr lang="en-US" dirty="0"/>
          </a:p>
          <a:p>
            <a:pPr lvl="1"/>
            <a:r>
              <a:rPr lang="en-US" dirty="0" smtClean="0"/>
              <a:t>Time loss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lvl="2"/>
            <a:endParaRPr lang="en-US" dirty="0"/>
          </a:p>
          <a:p>
            <a:pPr marL="685800" lvl="2" indent="0">
              <a:buNone/>
            </a:pPr>
            <a:endParaRPr lang="en-US" dirty="0"/>
          </a:p>
          <a:p>
            <a:pPr marL="685800" lvl="2" indent="0">
              <a:buNone/>
            </a:pPr>
            <a:endParaRPr lang="en-US" dirty="0" smtClean="0"/>
          </a:p>
          <a:p>
            <a:pPr marL="685800" lvl="2" indent="0">
              <a:buNone/>
            </a:pPr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7758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Industry Review – Four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36872"/>
            <a:ext cx="7804842" cy="4263103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dirty="0" smtClean="0"/>
              <a:t>Regional Transit District (RTD) Denver, CO</a:t>
            </a:r>
          </a:p>
          <a:p>
            <a:pPr lvl="2"/>
            <a:r>
              <a:rPr lang="en-US" dirty="0" smtClean="0"/>
              <a:t>Implemented 2013 – in-house drug test collection &amp; BAT</a:t>
            </a:r>
          </a:p>
          <a:p>
            <a:pPr lvl="2"/>
            <a:r>
              <a:rPr lang="en-US" dirty="0" smtClean="0"/>
              <a:t>Improved quality, decreased time loss, budget neutral</a:t>
            </a:r>
          </a:p>
          <a:p>
            <a:pPr lvl="2"/>
            <a:r>
              <a:rPr lang="en-US" dirty="0" smtClean="0"/>
              <a:t>Collection &amp; BAT @ main office and other worksites</a:t>
            </a:r>
          </a:p>
          <a:p>
            <a:pPr lvl="2"/>
            <a:r>
              <a:rPr lang="en-US" dirty="0" smtClean="0"/>
              <a:t>No identified risks</a:t>
            </a:r>
          </a:p>
          <a:p>
            <a:pPr lvl="2"/>
            <a:r>
              <a:rPr lang="en-US" dirty="0" smtClean="0"/>
              <a:t>Unions &amp; management accepted</a:t>
            </a:r>
          </a:p>
          <a:p>
            <a:pPr marL="68580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Regional Transportation Authority (RTA) Rochester, NY</a:t>
            </a:r>
          </a:p>
          <a:p>
            <a:pPr lvl="2"/>
            <a:r>
              <a:rPr lang="en-US" dirty="0" smtClean="0"/>
              <a:t>Implemented 2011 – in-house drug test collection, BAT &amp; MRO review</a:t>
            </a:r>
          </a:p>
          <a:p>
            <a:pPr lvl="2"/>
            <a:r>
              <a:rPr lang="en-US" dirty="0" smtClean="0"/>
              <a:t>Also performs fit for duty &amp; DOT physical exams in house</a:t>
            </a:r>
          </a:p>
          <a:p>
            <a:pPr lvl="2"/>
            <a:r>
              <a:rPr lang="en-US" dirty="0" smtClean="0"/>
              <a:t>Improved quality, decreased time loss</a:t>
            </a:r>
          </a:p>
          <a:p>
            <a:pPr lvl="2"/>
            <a:r>
              <a:rPr lang="en-US" dirty="0" smtClean="0"/>
              <a:t>Main office and five satellite worksites</a:t>
            </a:r>
          </a:p>
          <a:p>
            <a:pPr lvl="2"/>
            <a:r>
              <a:rPr lang="en-US" dirty="0" smtClean="0"/>
              <a:t>No identified risks</a:t>
            </a:r>
          </a:p>
          <a:p>
            <a:pPr lvl="2"/>
            <a:r>
              <a:rPr lang="en-US" dirty="0" smtClean="0"/>
              <a:t>Unions &amp; management accepted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lvl="2"/>
            <a:endParaRPr lang="en-US" dirty="0" smtClean="0"/>
          </a:p>
          <a:p>
            <a:pPr marL="685800" lvl="2" indent="0">
              <a:buNone/>
            </a:pPr>
            <a:endParaRPr lang="en-US" dirty="0" smtClean="0"/>
          </a:p>
          <a:p>
            <a:pPr marL="685800" lvl="2" indent="0">
              <a:buNone/>
            </a:pPr>
            <a:endParaRPr lang="en-US" dirty="0" smtClean="0"/>
          </a:p>
          <a:p>
            <a:pPr marL="685800" lvl="2" indent="0">
              <a:buNone/>
            </a:pPr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6029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Industry Review – Four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36873"/>
            <a:ext cx="7895376" cy="4054874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dirty="0" smtClean="0"/>
              <a:t>Pierce Transit – Tacoma, WA</a:t>
            </a:r>
          </a:p>
          <a:p>
            <a:pPr lvl="2"/>
            <a:r>
              <a:rPr lang="en-US" dirty="0" smtClean="0"/>
              <a:t>Partial in-house program – BAT only</a:t>
            </a:r>
          </a:p>
          <a:p>
            <a:pPr lvl="2"/>
            <a:r>
              <a:rPr lang="en-US" dirty="0" smtClean="0"/>
              <a:t>Improved quality, timeliness &amp; access to testing</a:t>
            </a:r>
          </a:p>
          <a:p>
            <a:pPr lvl="2"/>
            <a:r>
              <a:rPr lang="en-US" dirty="0" smtClean="0"/>
              <a:t>BAT performed on site by Drug/Alcohol Program staff</a:t>
            </a:r>
          </a:p>
          <a:p>
            <a:pPr lvl="2"/>
            <a:r>
              <a:rPr lang="en-US" dirty="0" smtClean="0"/>
              <a:t>No identified risks</a:t>
            </a:r>
          </a:p>
          <a:p>
            <a:pPr lvl="2"/>
            <a:r>
              <a:rPr lang="en-US" dirty="0" smtClean="0"/>
              <a:t>Unions &amp; management accepted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Community Transit – Everett, WA</a:t>
            </a:r>
          </a:p>
          <a:p>
            <a:pPr lvl="2"/>
            <a:r>
              <a:rPr lang="en-US" dirty="0" smtClean="0"/>
              <a:t>On-site collection and BAT – performed by Service Agent</a:t>
            </a:r>
          </a:p>
          <a:p>
            <a:pPr lvl="2"/>
            <a:r>
              <a:rPr lang="en-US" dirty="0" smtClean="0"/>
              <a:t>Scheduled afterhours Random testing</a:t>
            </a:r>
          </a:p>
          <a:p>
            <a:pPr lvl="2"/>
            <a:r>
              <a:rPr lang="en-US" dirty="0" smtClean="0"/>
              <a:t>Non-scheduled Post Accident &amp; Reasonable Suspicion - afterhours</a:t>
            </a:r>
          </a:p>
          <a:p>
            <a:pPr lvl="2"/>
            <a:r>
              <a:rPr lang="en-US" dirty="0" smtClean="0"/>
              <a:t>No formal risk assessment – potential risk of service agent falling on premises</a:t>
            </a:r>
          </a:p>
          <a:p>
            <a:pPr lvl="2"/>
            <a:r>
              <a:rPr lang="en-US" dirty="0" smtClean="0"/>
              <a:t>Unions &amp; management accepted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4453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36873"/>
            <a:ext cx="8049285" cy="4317424"/>
          </a:xfrm>
        </p:spPr>
        <p:txBody>
          <a:bodyPr>
            <a:normAutofit/>
          </a:bodyPr>
          <a:lstStyle/>
          <a:p>
            <a:pPr marL="685800" lvl="2" indent="0">
              <a:buNone/>
            </a:pPr>
            <a:r>
              <a:rPr lang="en-US" sz="1800" dirty="0"/>
              <a:t>Managers express frustration regarding employee time loss due to Drug/Alcohol testing including: </a:t>
            </a:r>
          </a:p>
          <a:p>
            <a:pPr marL="685800" lvl="2" indent="0">
              <a:buNone/>
            </a:pPr>
            <a:endParaRPr lang="en-US" sz="1500" dirty="0"/>
          </a:p>
          <a:p>
            <a:pPr lvl="2"/>
            <a:r>
              <a:rPr lang="en-US" sz="1500" dirty="0"/>
              <a:t>Costs associated with time loss</a:t>
            </a:r>
          </a:p>
          <a:p>
            <a:pPr lvl="2"/>
            <a:r>
              <a:rPr lang="en-US" sz="1500" dirty="0"/>
              <a:t>Service Issues – Clinics</a:t>
            </a:r>
          </a:p>
          <a:p>
            <a:pPr lvl="2"/>
            <a:r>
              <a:rPr lang="en-US" sz="1500" dirty="0"/>
              <a:t>Issues – Afterhours Collection site</a:t>
            </a:r>
          </a:p>
          <a:p>
            <a:pPr marL="685800" lvl="2" indent="0">
              <a:buNone/>
            </a:pPr>
            <a:endParaRPr lang="en-US" sz="1800" dirty="0"/>
          </a:p>
          <a:p>
            <a:pPr marL="685800" lvl="2" indent="0">
              <a:buNone/>
            </a:pPr>
            <a:r>
              <a:rPr lang="en-US" sz="1800" dirty="0"/>
              <a:t>Management has requested a more efficient way to meet the mandatory testing </a:t>
            </a:r>
            <a:r>
              <a:rPr lang="en-US" sz="1800" dirty="0" smtClean="0"/>
              <a:t>requirement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15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36873"/>
            <a:ext cx="7723360" cy="3599316"/>
          </a:xfrm>
        </p:spPr>
        <p:txBody>
          <a:bodyPr>
            <a:normAutofit/>
          </a:bodyPr>
          <a:lstStyle/>
          <a:p>
            <a:r>
              <a:rPr lang="en-US" dirty="0" smtClean="0"/>
              <a:t>Costs associated with time loss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Travel time – 15min-60min</a:t>
            </a:r>
          </a:p>
          <a:p>
            <a:pPr marL="3429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Limited &amp; decreasing clinic hours</a:t>
            </a:r>
          </a:p>
          <a:p>
            <a:pPr marL="3429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Supervisory escort to after hours facility</a:t>
            </a:r>
          </a:p>
          <a:p>
            <a:pPr marL="3429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Increased time to schedule appointments</a:t>
            </a:r>
          </a:p>
          <a:p>
            <a:pPr marL="0" indent="0">
              <a:buNone/>
            </a:pPr>
            <a:endParaRPr lang="en-US" dirty="0" smtClean="0"/>
          </a:p>
          <a:p>
            <a:pPr lvl="2"/>
            <a:endParaRPr lang="en-US" dirty="0"/>
          </a:p>
          <a:p>
            <a:pPr marL="685800" lvl="2" indent="0">
              <a:buNone/>
            </a:pPr>
            <a:endParaRPr lang="en-US" dirty="0"/>
          </a:p>
          <a:p>
            <a:pPr marL="685800" lvl="2" indent="0">
              <a:buNone/>
            </a:pPr>
            <a:endParaRPr lang="en-US" dirty="0" smtClean="0"/>
          </a:p>
          <a:p>
            <a:pPr marL="685800" lvl="2" indent="0">
              <a:buNone/>
            </a:pPr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3943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241" y="2218099"/>
            <a:ext cx="8434583" cy="438187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400" dirty="0"/>
              <a:t>Service Issues – Clinics</a:t>
            </a:r>
          </a:p>
          <a:p>
            <a:pPr marL="0" indent="0">
              <a:buNone/>
            </a:pPr>
            <a:r>
              <a:rPr lang="en-US" sz="2400" dirty="0"/>
              <a:t>•  Wait Times – </a:t>
            </a:r>
          </a:p>
          <a:p>
            <a:pPr marL="0" indent="0">
              <a:buNone/>
            </a:pPr>
            <a:r>
              <a:rPr lang="en-US" sz="2400" dirty="0"/>
              <a:t>	- Average wait time is 46 minutes before services</a:t>
            </a:r>
          </a:p>
          <a:p>
            <a:pPr marL="0" indent="0">
              <a:buNone/>
            </a:pPr>
            <a:r>
              <a:rPr lang="en-US" sz="2400" dirty="0"/>
              <a:t>	- Often exceed 75 minutes in waiting </a:t>
            </a:r>
            <a:r>
              <a:rPr lang="en-US" sz="2400" dirty="0" smtClean="0"/>
              <a:t>area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</a:t>
            </a:r>
          </a:p>
          <a:p>
            <a:r>
              <a:rPr lang="en-US" sz="2400" dirty="0"/>
              <a:t>Paperwork Errors – </a:t>
            </a:r>
          </a:p>
          <a:p>
            <a:pPr marL="0" indent="0">
              <a:buNone/>
            </a:pPr>
            <a:r>
              <a:rPr lang="en-US" sz="2400" dirty="0"/>
              <a:t>	- Multiple errors on CCF &amp; ATF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/>
              <a:t>	- </a:t>
            </a:r>
            <a:r>
              <a:rPr lang="en-US" sz="2400" dirty="0" smtClean="0"/>
              <a:t>Daily </a:t>
            </a:r>
            <a:r>
              <a:rPr lang="en-US" sz="2400" dirty="0"/>
              <a:t>requests for correction on DOT and </a:t>
            </a:r>
            <a:r>
              <a:rPr lang="en-US" sz="2400" dirty="0" smtClean="0"/>
              <a:t>non-DOT paperwork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•  Missing Paperwork / Missed tests – </a:t>
            </a:r>
          </a:p>
          <a:p>
            <a:pPr marL="0" indent="0">
              <a:buNone/>
            </a:pPr>
            <a:r>
              <a:rPr lang="en-US" sz="2400" dirty="0"/>
              <a:t>	- Employer copy of CCF &amp; ATF not received</a:t>
            </a:r>
          </a:p>
          <a:p>
            <a:pPr marL="0" indent="0">
              <a:buNone/>
            </a:pPr>
            <a:r>
              <a:rPr lang="en-US" sz="2400" dirty="0"/>
              <a:t>	- Test order not followed – missed tests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lvl="2"/>
            <a:endParaRPr lang="en-US" dirty="0"/>
          </a:p>
          <a:p>
            <a:pPr marL="685800" lvl="2" indent="0">
              <a:buNone/>
            </a:pPr>
            <a:endParaRPr lang="en-US" dirty="0"/>
          </a:p>
          <a:p>
            <a:pPr marL="685800" lvl="2" indent="0">
              <a:buNone/>
            </a:pPr>
            <a:endParaRPr lang="en-US" dirty="0" smtClean="0"/>
          </a:p>
          <a:p>
            <a:pPr marL="685800" lvl="2" indent="0">
              <a:buNone/>
            </a:pPr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4435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="" xmlns:a16="http://schemas.microsoft.com/office/drawing/2014/main" id="{E09CCB3F-DBCE-4964-9E34-8C5DE80EF4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93C7F8-751D-4C07-894A-8CFD232A0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9533" y="1322791"/>
            <a:ext cx="2639061" cy="856847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Greater new haven transit district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AB690EB-145D-4902-BB82-460C56861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9255" y="2349896"/>
            <a:ext cx="3065020" cy="2813978"/>
          </a:xfrm>
        </p:spPr>
        <p:txBody>
          <a:bodyPr anchor="t">
            <a:normAutofit/>
          </a:bodyPr>
          <a:lstStyle/>
          <a:p>
            <a:r>
              <a:rPr lang="en-US" sz="1400" b="1" dirty="0"/>
              <a:t>State of Connecticut. </a:t>
            </a:r>
          </a:p>
          <a:p>
            <a:r>
              <a:rPr lang="en-US" sz="1400" b="1" dirty="0"/>
              <a:t>Total Staff:  140</a:t>
            </a:r>
          </a:p>
          <a:p>
            <a:pPr lvl="1"/>
            <a:r>
              <a:rPr lang="en-US" sz="1350" b="1" dirty="0"/>
              <a:t>Safety Sensitive: 115</a:t>
            </a:r>
          </a:p>
          <a:p>
            <a:r>
              <a:rPr lang="en-US" sz="1400" b="1" dirty="0"/>
              <a:t>Total Fleet: 92</a:t>
            </a:r>
          </a:p>
          <a:p>
            <a:r>
              <a:rPr lang="en-US" sz="1400" b="1" dirty="0"/>
              <a:t>We serve the New Haven Region </a:t>
            </a:r>
          </a:p>
        </p:txBody>
      </p:sp>
      <p:sp>
        <p:nvSpPr>
          <p:cNvPr id="75" name="Snip Diagonal Corner Rectangle 24">
            <a:extLst>
              <a:ext uri="{FF2B5EF4-FFF2-40B4-BE49-F238E27FC236}">
                <a16:creationId xmlns="" xmlns:a16="http://schemas.microsoft.com/office/drawing/2014/main" id="{1DFF944F-74BA-483A-82C0-64E3AAF4AE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9743" y="1322791"/>
            <a:ext cx="4931622" cy="3965129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28" name="Picture 4" descr="* 3/4 of a mile on either side of the fixed bus route">
            <a:extLst>
              <a:ext uri="{FF2B5EF4-FFF2-40B4-BE49-F238E27FC236}">
                <a16:creationId xmlns="" xmlns:a16="http://schemas.microsoft.com/office/drawing/2014/main" id="{97EA5B5D-B6D0-4B8C-B48E-E608777162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4" b="3"/>
          <a:stretch/>
        </p:blipFill>
        <p:spPr bwMode="auto">
          <a:xfrm>
            <a:off x="583547" y="1446838"/>
            <a:ext cx="4684014" cy="3717036"/>
          </a:xfrm>
          <a:custGeom>
            <a:avLst/>
            <a:gdLst>
              <a:gd name="connsiteX0" fmla="*/ 534609 w 6245352"/>
              <a:gd name="connsiteY0" fmla="*/ 0 h 4956048"/>
              <a:gd name="connsiteX1" fmla="*/ 6245352 w 6245352"/>
              <a:gd name="connsiteY1" fmla="*/ 0 h 4956048"/>
              <a:gd name="connsiteX2" fmla="*/ 6245352 w 6245352"/>
              <a:gd name="connsiteY2" fmla="*/ 4421439 h 4956048"/>
              <a:gd name="connsiteX3" fmla="*/ 5710743 w 6245352"/>
              <a:gd name="connsiteY3" fmla="*/ 4956048 h 4956048"/>
              <a:gd name="connsiteX4" fmla="*/ 0 w 6245352"/>
              <a:gd name="connsiteY4" fmla="*/ 4956048 h 4956048"/>
              <a:gd name="connsiteX5" fmla="*/ 0 w 6245352"/>
              <a:gd name="connsiteY5" fmla="*/ 534609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A9733A91-F958-4629-801A-3F6F1E09AD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6905227" y="3079750"/>
            <a:ext cx="2236394" cy="2406650"/>
            <a:chOff x="9206969" y="2963333"/>
            <a:chExt cx="2981858" cy="3208867"/>
          </a:xfrm>
        </p:grpSpPr>
        <p:cxnSp>
          <p:nvCxnSpPr>
            <p:cNvPr id="78" name="Straight Connector 77">
              <a:extLst>
                <a:ext uri="{FF2B5EF4-FFF2-40B4-BE49-F238E27FC236}">
                  <a16:creationId xmlns="" xmlns:a16="http://schemas.microsoft.com/office/drawing/2014/main" id="{F3812972-C68B-4C59-B3A7-4AF61E935D4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="" xmlns:a16="http://schemas.microsoft.com/office/drawing/2014/main" id="{CB3F3B7C-7909-4486-AA08-5C6B625C3A0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="" xmlns:a16="http://schemas.microsoft.com/office/drawing/2014/main" id="{00BD7DA8-741F-4296-9363-05EF9154111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="" xmlns:a16="http://schemas.microsoft.com/office/drawing/2014/main" id="{62068EFC-20FC-456F-839F-4BCFFCAA819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="" xmlns:a16="http://schemas.microsoft.com/office/drawing/2014/main" id="{3251C60F-B911-433E-BF75-3BBEFD0538C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111024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239" y="2172832"/>
            <a:ext cx="7701253" cy="4508625"/>
          </a:xfrm>
        </p:spPr>
        <p:txBody>
          <a:bodyPr>
            <a:normAutofit fontScale="40000" lnSpcReduction="20000"/>
          </a:bodyPr>
          <a:lstStyle/>
          <a:p>
            <a:r>
              <a:rPr lang="en-US" sz="5550" dirty="0"/>
              <a:t>Issues – Afterhours Collection site</a:t>
            </a:r>
          </a:p>
          <a:p>
            <a:pPr marL="0" indent="0">
              <a:buNone/>
            </a:pPr>
            <a:endParaRPr lang="en-US" sz="4500" dirty="0"/>
          </a:p>
          <a:p>
            <a:pPr lvl="1"/>
            <a:r>
              <a:rPr lang="en-US" sz="4650" dirty="0"/>
              <a:t>Requires supervisory escort</a:t>
            </a:r>
          </a:p>
          <a:p>
            <a:endParaRPr lang="en-US" sz="4650" dirty="0"/>
          </a:p>
          <a:p>
            <a:pPr lvl="1"/>
            <a:r>
              <a:rPr lang="en-US" sz="4650" dirty="0"/>
              <a:t>No Evidential Breath Measuring Device – </a:t>
            </a:r>
          </a:p>
          <a:p>
            <a:pPr lvl="2"/>
            <a:r>
              <a:rPr lang="en-US" sz="4650" dirty="0"/>
              <a:t>Saliva alcohol testing only </a:t>
            </a:r>
          </a:p>
          <a:p>
            <a:pPr lvl="2"/>
            <a:endParaRPr lang="en-US" sz="4650" dirty="0"/>
          </a:p>
          <a:p>
            <a:pPr lvl="1"/>
            <a:r>
              <a:rPr lang="en-US" sz="4650" dirty="0"/>
              <a:t>No Observed Collections –</a:t>
            </a:r>
          </a:p>
          <a:p>
            <a:pPr lvl="2"/>
            <a:r>
              <a:rPr lang="en-US" sz="4650" dirty="0"/>
              <a:t>Will not perform DOT Follow Up testing (observed)</a:t>
            </a:r>
          </a:p>
          <a:p>
            <a:pPr lvl="2">
              <a:lnSpc>
                <a:spcPct val="120000"/>
              </a:lnSpc>
            </a:pPr>
            <a:r>
              <a:rPr lang="en-US" sz="4650" dirty="0"/>
              <a:t>Will require KC staff to observe if required on other test types</a:t>
            </a:r>
          </a:p>
          <a:p>
            <a:pPr lvl="1"/>
            <a:endParaRPr lang="en-US" sz="4650" dirty="0"/>
          </a:p>
          <a:p>
            <a:pPr lvl="1"/>
            <a:r>
              <a:rPr lang="en-US" sz="4650" dirty="0"/>
              <a:t>Paperwork Errors / Missing paperwork – </a:t>
            </a:r>
          </a:p>
          <a:p>
            <a:pPr lvl="2"/>
            <a:r>
              <a:rPr lang="en-US" sz="4650" dirty="0"/>
              <a:t>Errors on CCF &amp; ATF – requires corrections</a:t>
            </a:r>
          </a:p>
          <a:p>
            <a:pPr lvl="2"/>
            <a:r>
              <a:rPr lang="en-US" sz="4650" dirty="0"/>
              <a:t>Employer copy of CCF &amp; ATF not received	</a:t>
            </a:r>
          </a:p>
          <a:p>
            <a:pPr lvl="2"/>
            <a:endParaRPr lang="en-US" dirty="0"/>
          </a:p>
          <a:p>
            <a:pPr marL="685800" lvl="2" indent="0">
              <a:buNone/>
            </a:pPr>
            <a:endParaRPr lang="en-US" dirty="0"/>
          </a:p>
          <a:p>
            <a:pPr marL="685800" lvl="2" indent="0">
              <a:buNone/>
            </a:pPr>
            <a:endParaRPr lang="en-US" dirty="0" smtClean="0"/>
          </a:p>
          <a:p>
            <a:pPr marL="685800" lvl="2" indent="0">
              <a:buNone/>
            </a:pPr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8042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239" y="2390116"/>
            <a:ext cx="8045285" cy="406500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Implement </a:t>
            </a:r>
            <a:r>
              <a:rPr lang="en-US" dirty="0"/>
              <a:t>in-house </a:t>
            </a:r>
            <a:r>
              <a:rPr lang="en-US" dirty="0" smtClean="0"/>
              <a:t>urine </a:t>
            </a:r>
            <a:r>
              <a:rPr lang="en-US" dirty="0"/>
              <a:t>collection and breath-alcohol testing </a:t>
            </a:r>
            <a:r>
              <a:rPr lang="en-US" dirty="0" smtClean="0"/>
              <a:t>within the </a:t>
            </a:r>
            <a:r>
              <a:rPr lang="en-US" dirty="0"/>
              <a:t>Drug/Alcohol </a:t>
            </a:r>
            <a:r>
              <a:rPr lang="en-US" dirty="0" smtClean="0"/>
              <a:t>Program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3 year Pilot Program</a:t>
            </a:r>
          </a:p>
          <a:p>
            <a:pPr marL="0" indent="0">
              <a:buNone/>
            </a:pPr>
            <a:endParaRPr lang="en-US" dirty="0" smtClean="0"/>
          </a:p>
          <a:p>
            <a:pPr lvl="2"/>
            <a:r>
              <a:rPr lang="en-US" sz="1500" dirty="0"/>
              <a:t>Add three FTE and two PTE Drug/Alcohol Technician to the Drug and Alcohol Program</a:t>
            </a:r>
          </a:p>
          <a:p>
            <a:pPr marL="342900" lvl="1" indent="0">
              <a:buNone/>
            </a:pPr>
            <a:endParaRPr lang="en-US" dirty="0" smtClean="0"/>
          </a:p>
          <a:p>
            <a:pPr lvl="2"/>
            <a:r>
              <a:rPr lang="en-US" sz="1500" dirty="0"/>
              <a:t>Perform drug test collections and breath-alcohol testing 24/7 at the KC Drug/Alcohol office and/or at KC </a:t>
            </a:r>
            <a:r>
              <a:rPr lang="en-US" sz="1500" dirty="0" smtClean="0"/>
              <a:t>worksites</a:t>
            </a:r>
            <a:endParaRPr lang="en-US" sz="1500" dirty="0"/>
          </a:p>
          <a:p>
            <a:pPr marL="342900" lvl="1" indent="0">
              <a:buNone/>
            </a:pPr>
            <a:r>
              <a:rPr lang="en-US" dirty="0" smtClean="0"/>
              <a:t>  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oving </a:t>
            </a:r>
            <a:r>
              <a:rPr lang="en-US" dirty="0"/>
              <a:t>this work to KC staff </a:t>
            </a:r>
            <a:r>
              <a:rPr lang="en-US" dirty="0" smtClean="0"/>
              <a:t>will result in a </a:t>
            </a:r>
            <a:r>
              <a:rPr lang="en-US" dirty="0"/>
              <a:t>reduction </a:t>
            </a:r>
            <a:r>
              <a:rPr lang="en-US" dirty="0" smtClean="0"/>
              <a:t>of </a:t>
            </a:r>
            <a:r>
              <a:rPr lang="en-US" dirty="0"/>
              <a:t>cost with decreased time loss and improved quality </a:t>
            </a:r>
            <a:r>
              <a:rPr lang="en-US" dirty="0" smtClean="0"/>
              <a:t>control  </a:t>
            </a:r>
            <a:endParaRPr lang="en-US" dirty="0"/>
          </a:p>
          <a:p>
            <a:pPr lvl="1"/>
            <a:endParaRPr lang="en-US" dirty="0" smtClean="0"/>
          </a:p>
          <a:p>
            <a:pPr marL="342900" lvl="1" indent="0">
              <a:buNone/>
            </a:pPr>
            <a:endParaRPr lang="en-US" dirty="0"/>
          </a:p>
          <a:p>
            <a:pPr marL="685800" lvl="2" indent="0">
              <a:buNone/>
            </a:pPr>
            <a:endParaRPr lang="en-US" dirty="0"/>
          </a:p>
          <a:p>
            <a:pPr marL="685800" lvl="2" indent="0">
              <a:buNone/>
            </a:pPr>
            <a:endParaRPr lang="en-US" dirty="0" smtClean="0"/>
          </a:p>
          <a:p>
            <a:pPr marL="685800" lvl="2" indent="0">
              <a:buNone/>
            </a:pPr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6871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239" y="2484336"/>
            <a:ext cx="8135819" cy="4043213"/>
          </a:xfrm>
        </p:spPr>
        <p:txBody>
          <a:bodyPr>
            <a:normAutofit/>
          </a:bodyPr>
          <a:lstStyle/>
          <a:p>
            <a:r>
              <a:rPr lang="en-US" dirty="0" smtClean="0"/>
              <a:t>Implement </a:t>
            </a:r>
            <a:r>
              <a:rPr lang="en-US" dirty="0"/>
              <a:t>in-house </a:t>
            </a:r>
            <a:r>
              <a:rPr lang="en-US" dirty="0" smtClean="0"/>
              <a:t>urine </a:t>
            </a:r>
            <a:r>
              <a:rPr lang="en-US" dirty="0"/>
              <a:t>collection and breath-alcohol testing </a:t>
            </a:r>
            <a:r>
              <a:rPr lang="en-US" dirty="0" smtClean="0"/>
              <a:t>within the </a:t>
            </a:r>
            <a:r>
              <a:rPr lang="en-US" dirty="0"/>
              <a:t>Drug/Alcohol </a:t>
            </a:r>
            <a:r>
              <a:rPr lang="en-US" dirty="0" smtClean="0"/>
              <a:t>Program</a:t>
            </a:r>
          </a:p>
          <a:p>
            <a:pPr marL="0" indent="0">
              <a:buNone/>
            </a:pPr>
            <a:endParaRPr lang="en-US" sz="1500" dirty="0"/>
          </a:p>
          <a:p>
            <a:pPr lvl="1"/>
            <a:r>
              <a:rPr lang="en-US" dirty="0" smtClean="0"/>
              <a:t>Three phase process</a:t>
            </a:r>
          </a:p>
          <a:p>
            <a:pPr lvl="2"/>
            <a:r>
              <a:rPr lang="en-US" sz="1500" dirty="0"/>
              <a:t>Phase 1 – </a:t>
            </a:r>
          </a:p>
          <a:p>
            <a:pPr lvl="3"/>
            <a:r>
              <a:rPr lang="en-US" sz="1500" dirty="0"/>
              <a:t>Purchase Evidential Breath Measurement Devices</a:t>
            </a:r>
          </a:p>
          <a:p>
            <a:pPr lvl="3"/>
            <a:r>
              <a:rPr lang="en-US" sz="1500" dirty="0"/>
              <a:t>BAT/Collector training – 5 people </a:t>
            </a:r>
          </a:p>
          <a:p>
            <a:pPr lvl="3"/>
            <a:r>
              <a:rPr lang="en-US" sz="1500" dirty="0"/>
              <a:t>Obtain 3 quotes for each – Lab &amp; MRO services </a:t>
            </a:r>
          </a:p>
          <a:p>
            <a:pPr lvl="3"/>
            <a:r>
              <a:rPr lang="en-US" sz="1500" dirty="0"/>
              <a:t>Select Laboratory and MRO services and negotiate/sign contracts</a:t>
            </a:r>
          </a:p>
          <a:p>
            <a:pPr lvl="3"/>
            <a:r>
              <a:rPr lang="en-US" sz="1500" dirty="0"/>
              <a:t>Recruit / Hire D/A Technicians</a:t>
            </a:r>
          </a:p>
          <a:p>
            <a:pPr lvl="3"/>
            <a:r>
              <a:rPr lang="en-US" sz="1500" dirty="0"/>
              <a:t>Add additional work stations (desk, phone, computer) for staff</a:t>
            </a:r>
          </a:p>
          <a:p>
            <a:pPr lvl="3"/>
            <a:r>
              <a:rPr lang="en-US" sz="1500" dirty="0"/>
              <a:t>Notification to departments, divisions and unions </a:t>
            </a:r>
          </a:p>
          <a:p>
            <a:pPr marL="342900" lvl="1" indent="0">
              <a:buNone/>
            </a:pPr>
            <a:endParaRPr lang="en-US" dirty="0"/>
          </a:p>
          <a:p>
            <a:pPr marL="685800" lvl="2" indent="0">
              <a:buNone/>
            </a:pPr>
            <a:endParaRPr lang="en-US" dirty="0"/>
          </a:p>
          <a:p>
            <a:pPr marL="685800" lvl="2" indent="0">
              <a:buNone/>
            </a:pPr>
            <a:endParaRPr lang="en-US" dirty="0" smtClean="0"/>
          </a:p>
          <a:p>
            <a:pPr marL="685800" lvl="2" indent="0">
              <a:buNone/>
            </a:pPr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8273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639" y="2272419"/>
            <a:ext cx="7857992" cy="4481465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/>
              <a:t>Implement in-house urine collection and breath-alcohol testing within the Drug/Alcohol Program</a:t>
            </a:r>
          </a:p>
          <a:p>
            <a:pPr marL="0" indent="0">
              <a:buNone/>
            </a:pPr>
            <a:endParaRPr lang="en-US" sz="750" dirty="0"/>
          </a:p>
          <a:p>
            <a:pPr lvl="1"/>
            <a:r>
              <a:rPr lang="en-US" sz="2200" dirty="0"/>
              <a:t>Three phase process</a:t>
            </a:r>
          </a:p>
          <a:p>
            <a:pPr lvl="2"/>
            <a:r>
              <a:rPr lang="en-US" sz="1800" dirty="0"/>
              <a:t>Phase 2 – </a:t>
            </a:r>
          </a:p>
          <a:p>
            <a:pPr lvl="3"/>
            <a:r>
              <a:rPr lang="en-US" sz="1800" dirty="0"/>
              <a:t>Implement pilot program for </a:t>
            </a:r>
            <a:r>
              <a:rPr lang="en-US" sz="1800" b="1" u="sng" dirty="0"/>
              <a:t>some</a:t>
            </a:r>
            <a:r>
              <a:rPr lang="en-US" sz="1800" dirty="0"/>
              <a:t> drug test (urine collection) and breath alcohol testing currently performed by service </a:t>
            </a:r>
            <a:r>
              <a:rPr lang="en-US" sz="1800" dirty="0" smtClean="0"/>
              <a:t>agent</a:t>
            </a:r>
            <a:endParaRPr lang="en-US" sz="1800" dirty="0"/>
          </a:p>
          <a:p>
            <a:pPr marL="1028700" lvl="3" indent="0">
              <a:buNone/>
            </a:pPr>
            <a:endParaRPr lang="en-US" sz="1800" dirty="0"/>
          </a:p>
          <a:p>
            <a:pPr lvl="4"/>
            <a:r>
              <a:rPr lang="en-US" sz="1800" dirty="0"/>
              <a:t>After hours/Weekends/Holidays @ KSC or Transit Base</a:t>
            </a:r>
          </a:p>
          <a:p>
            <a:pPr lvl="4"/>
            <a:r>
              <a:rPr lang="en-US" sz="1800" dirty="0"/>
              <a:t>Marine Division @ KSC </a:t>
            </a:r>
          </a:p>
          <a:p>
            <a:pPr lvl="4"/>
            <a:r>
              <a:rPr lang="en-US" sz="1800" dirty="0"/>
              <a:t>Pre-Employment - Transit Operator only drug testing (urine collection) @ KSC </a:t>
            </a:r>
          </a:p>
          <a:p>
            <a:pPr lvl="4"/>
            <a:r>
              <a:rPr lang="en-US" sz="1800" dirty="0"/>
              <a:t>Reasonable Suspicion and Return to Duty – All @ KSC</a:t>
            </a:r>
          </a:p>
          <a:p>
            <a:pPr marL="1028700" lvl="3" indent="0">
              <a:buNone/>
            </a:pPr>
            <a:endParaRPr lang="en-US" sz="1800" dirty="0"/>
          </a:p>
          <a:p>
            <a:pPr lvl="3"/>
            <a:r>
              <a:rPr lang="en-US" sz="1800" dirty="0"/>
              <a:t>Maintain current contract with service agent for duration of contract (March 2022) </a:t>
            </a:r>
            <a:endParaRPr lang="en-US" dirty="0" smtClean="0"/>
          </a:p>
          <a:p>
            <a:pPr marL="685800" lvl="2" indent="0">
              <a:buNone/>
            </a:pPr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9855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240" y="2326742"/>
            <a:ext cx="8009071" cy="4327556"/>
          </a:xfrm>
        </p:spPr>
        <p:txBody>
          <a:bodyPr>
            <a:normAutofit/>
          </a:bodyPr>
          <a:lstStyle/>
          <a:p>
            <a:r>
              <a:rPr lang="en-US" sz="2000" dirty="0"/>
              <a:t>Implement in-house urine collection and breath-alcohol testing within the Drug/Alcohol Program</a:t>
            </a:r>
          </a:p>
          <a:p>
            <a:pPr marL="0" indent="0">
              <a:buNone/>
            </a:pPr>
            <a:endParaRPr lang="en-US" sz="750" dirty="0"/>
          </a:p>
          <a:p>
            <a:pPr lvl="1"/>
            <a:r>
              <a:rPr lang="en-US" dirty="0" smtClean="0"/>
              <a:t>Three phase process</a:t>
            </a:r>
          </a:p>
          <a:p>
            <a:pPr lvl="2"/>
            <a:r>
              <a:rPr lang="en-US" sz="1700" dirty="0"/>
              <a:t>Phase 3 – </a:t>
            </a:r>
          </a:p>
          <a:p>
            <a:pPr lvl="3"/>
            <a:r>
              <a:rPr lang="en-US" sz="1700" dirty="0"/>
              <a:t>Hire remaining FTE &amp; PTE Drug/Alcohol Technicians</a:t>
            </a:r>
          </a:p>
          <a:p>
            <a:pPr lvl="3"/>
            <a:r>
              <a:rPr lang="en-US" sz="1700" dirty="0"/>
              <a:t>Implement pilot program for majority of urine collections and BAT with few exceptions</a:t>
            </a:r>
          </a:p>
          <a:p>
            <a:pPr lvl="4"/>
            <a:r>
              <a:rPr lang="en-US" sz="1700" dirty="0"/>
              <a:t>Pre-employment – out of area</a:t>
            </a:r>
          </a:p>
          <a:p>
            <a:pPr lvl="4"/>
            <a:r>
              <a:rPr lang="en-US" sz="1700" dirty="0"/>
              <a:t>Pre-employment – Non-transit – at department/division request</a:t>
            </a:r>
          </a:p>
          <a:p>
            <a:pPr lvl="4"/>
            <a:r>
              <a:rPr lang="en-US" sz="1700" dirty="0"/>
              <a:t>All other tests types - Non-transit – at department/division request</a:t>
            </a:r>
          </a:p>
          <a:p>
            <a:pPr lvl="2"/>
            <a:r>
              <a:rPr lang="en-US" sz="1700" dirty="0"/>
              <a:t>Maintain current contract with service agent for duration of contract (March </a:t>
            </a:r>
            <a:r>
              <a:rPr lang="en-US" sz="1700" dirty="0" smtClean="0"/>
              <a:t>2022</a:t>
            </a:r>
            <a:r>
              <a:rPr lang="en-US" sz="1700" dirty="0"/>
              <a:t>)</a:t>
            </a:r>
            <a:endParaRPr lang="en-US" sz="1700" dirty="0" smtClean="0"/>
          </a:p>
        </p:txBody>
      </p:sp>
    </p:spTree>
    <p:extLst>
      <p:ext uri="{BB962C8B-B14F-4D97-AF65-F5344CB8AC3E}">
        <p14:creationId xmlns:p14="http://schemas.microsoft.com/office/powerpoint/2010/main" val="352644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Benefits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81" y="2336873"/>
            <a:ext cx="8075691" cy="4109194"/>
          </a:xfrm>
        </p:spPr>
        <p:txBody>
          <a:bodyPr>
            <a:normAutofit lnSpcReduction="10000"/>
          </a:bodyPr>
          <a:lstStyle/>
          <a:p>
            <a:pPr lvl="2"/>
            <a:endParaRPr lang="en-US" dirty="0" smtClean="0"/>
          </a:p>
          <a:p>
            <a:pPr lvl="2"/>
            <a:r>
              <a:rPr lang="en-US" sz="2000" dirty="0" smtClean="0"/>
              <a:t>Significantly reduce the wait time associated with testing</a:t>
            </a:r>
          </a:p>
          <a:p>
            <a:pPr lvl="2"/>
            <a:endParaRPr lang="en-US" sz="2000" dirty="0" smtClean="0"/>
          </a:p>
          <a:p>
            <a:pPr lvl="2"/>
            <a:r>
              <a:rPr lang="en-US" sz="2000" dirty="0" smtClean="0"/>
              <a:t>Diminish budget impact to departments associated with time loss </a:t>
            </a:r>
          </a:p>
          <a:p>
            <a:pPr lvl="2"/>
            <a:endParaRPr lang="en-US" sz="2000" dirty="0" smtClean="0"/>
          </a:p>
          <a:p>
            <a:pPr lvl="2"/>
            <a:r>
              <a:rPr lang="en-US" sz="2000" dirty="0" smtClean="0"/>
              <a:t>Increase employee availability to deliver safety sensitive work</a:t>
            </a:r>
          </a:p>
          <a:p>
            <a:pPr lvl="2"/>
            <a:endParaRPr lang="en-US" sz="2000" dirty="0" smtClean="0"/>
          </a:p>
          <a:p>
            <a:pPr lvl="2"/>
            <a:r>
              <a:rPr lang="en-US" sz="2000" dirty="0" smtClean="0"/>
              <a:t>Potential improved cycle time to hire Transit Operators</a:t>
            </a:r>
          </a:p>
          <a:p>
            <a:pPr lvl="2"/>
            <a:endParaRPr lang="en-US" sz="2000" dirty="0" smtClean="0"/>
          </a:p>
          <a:p>
            <a:pPr lvl="2"/>
            <a:r>
              <a:rPr lang="en-US" sz="2000" dirty="0" smtClean="0"/>
              <a:t>Increase quality of work with greater control and oversight of collections and alcohol testing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3500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Benefits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011" y="2237284"/>
            <a:ext cx="7857877" cy="4199729"/>
          </a:xfrm>
        </p:spPr>
        <p:txBody>
          <a:bodyPr/>
          <a:lstStyle/>
          <a:p>
            <a:pPr lvl="2"/>
            <a:endParaRPr lang="en-US" sz="2000" dirty="0" smtClean="0"/>
          </a:p>
          <a:p>
            <a:pPr lvl="2"/>
            <a:r>
              <a:rPr lang="en-US" sz="2000" dirty="0" smtClean="0"/>
              <a:t>Increase availability and locations for testing 24/7 </a:t>
            </a:r>
          </a:p>
          <a:p>
            <a:pPr lvl="2"/>
            <a:endParaRPr lang="en-US" sz="2000" dirty="0" smtClean="0"/>
          </a:p>
          <a:p>
            <a:pPr lvl="2"/>
            <a:r>
              <a:rPr lang="en-US" sz="2000" dirty="0" smtClean="0"/>
              <a:t>Decrease collection errors, missed tests and reduce paperwork issues</a:t>
            </a:r>
          </a:p>
          <a:p>
            <a:pPr lvl="2"/>
            <a:endParaRPr lang="en-US" sz="2000" dirty="0" smtClean="0"/>
          </a:p>
          <a:p>
            <a:pPr lvl="2"/>
            <a:r>
              <a:rPr lang="en-US" sz="2000" dirty="0" smtClean="0"/>
              <a:t>Potential opportunity to offset cost by offering collection/BAT testing in Seattle to </a:t>
            </a:r>
          </a:p>
          <a:p>
            <a:pPr lvl="3"/>
            <a:r>
              <a:rPr lang="en-US" sz="1800" dirty="0" smtClean="0"/>
              <a:t>Community Transit </a:t>
            </a:r>
          </a:p>
          <a:p>
            <a:pPr lvl="3"/>
            <a:r>
              <a:rPr lang="en-US" sz="1800" dirty="0" smtClean="0"/>
              <a:t>Pierce Transit and 	</a:t>
            </a:r>
          </a:p>
          <a:p>
            <a:pPr lvl="3"/>
            <a:r>
              <a:rPr lang="en-US" sz="1800" dirty="0" smtClean="0"/>
              <a:t>KC Transit contractors providing Access and DART service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5936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240" y="2344848"/>
            <a:ext cx="7818948" cy="4119326"/>
          </a:xfrm>
        </p:spPr>
        <p:txBody>
          <a:bodyPr>
            <a:normAutofit fontScale="92500" lnSpcReduction="10000"/>
          </a:bodyPr>
          <a:lstStyle/>
          <a:p>
            <a:pPr marL="685800" lvl="2" indent="0">
              <a:buNone/>
            </a:pPr>
            <a:endParaRPr lang="en-US" dirty="0"/>
          </a:p>
          <a:p>
            <a:pPr lvl="1"/>
            <a:r>
              <a:rPr lang="en-US" dirty="0" smtClean="0"/>
              <a:t>Reviewed </a:t>
            </a:r>
            <a:r>
              <a:rPr lang="en-US" dirty="0"/>
              <a:t>by Risk, PAO and OLR </a:t>
            </a:r>
            <a:endParaRPr lang="en-US" dirty="0" smtClean="0"/>
          </a:p>
          <a:p>
            <a:pPr marL="342900" lvl="1" indent="0">
              <a:buNone/>
            </a:pPr>
            <a:endParaRPr lang="en-US" dirty="0"/>
          </a:p>
          <a:p>
            <a:pPr lvl="1"/>
            <a:r>
              <a:rPr lang="en-US" dirty="0"/>
              <a:t>Present to Dept. Director for consideration of Pilot </a:t>
            </a:r>
            <a:r>
              <a:rPr lang="en-US" dirty="0" smtClean="0"/>
              <a:t>Program</a:t>
            </a:r>
          </a:p>
          <a:p>
            <a:pPr marL="342900" lvl="1" indent="0">
              <a:buNone/>
            </a:pPr>
            <a:endParaRPr lang="en-US" dirty="0"/>
          </a:p>
          <a:p>
            <a:pPr lvl="1"/>
            <a:r>
              <a:rPr lang="en-US" dirty="0"/>
              <a:t>Budget </a:t>
            </a:r>
            <a:r>
              <a:rPr lang="en-US" dirty="0" smtClean="0"/>
              <a:t>request </a:t>
            </a:r>
            <a:r>
              <a:rPr lang="en-US" dirty="0"/>
              <a:t>development, based on Dept. Director </a:t>
            </a:r>
            <a:r>
              <a:rPr lang="en-US" dirty="0" smtClean="0"/>
              <a:t>feedback</a:t>
            </a:r>
            <a:endParaRPr lang="en-US" dirty="0"/>
          </a:p>
          <a:p>
            <a:pPr lvl="1"/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/>
              <a:t>Consider possible drug/alcohol test areas (single stall bathroom, water access </a:t>
            </a:r>
            <a:r>
              <a:rPr lang="en-US" dirty="0" smtClean="0"/>
              <a:t>outside, </a:t>
            </a:r>
            <a:r>
              <a:rPr lang="en-US" dirty="0"/>
              <a:t>aural/visual privacy </a:t>
            </a:r>
            <a:r>
              <a:rPr lang="en-US" dirty="0" smtClean="0"/>
              <a:t>area) </a:t>
            </a:r>
            <a:r>
              <a:rPr lang="en-US" dirty="0"/>
              <a:t>in base expansions and/or health wellness </a:t>
            </a:r>
            <a:r>
              <a:rPr lang="en-US" dirty="0" smtClean="0"/>
              <a:t>centers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If approved, begin three Phase process to implement </a:t>
            </a:r>
            <a:r>
              <a:rPr lang="en-US" dirty="0"/>
              <a:t>p</a:t>
            </a:r>
            <a:r>
              <a:rPr lang="en-US" dirty="0" smtClean="0"/>
              <a:t>ilot program</a:t>
            </a:r>
          </a:p>
          <a:p>
            <a:pPr marL="3429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91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King County Proposal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sz="36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2407764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0157" y="1511987"/>
            <a:ext cx="7803686" cy="1790700"/>
          </a:xfrm>
        </p:spPr>
        <p:txBody>
          <a:bodyPr>
            <a:noAutofit/>
          </a:bodyPr>
          <a:lstStyle/>
          <a:p>
            <a:r>
              <a:rPr lang="en-US" sz="4400" b="1" dirty="0" smtClean="0"/>
              <a:t>The Benefits &amp; How-</a:t>
            </a:r>
            <a:r>
              <a:rPr lang="en-US" sz="4400" b="1" dirty="0" err="1" smtClean="0"/>
              <a:t>To’s</a:t>
            </a:r>
            <a:r>
              <a:rPr lang="en-US" sz="4400" b="1" dirty="0" smtClean="0"/>
              <a:t> of </a:t>
            </a:r>
            <a:br>
              <a:rPr lang="en-US" sz="4400" b="1" dirty="0" smtClean="0"/>
            </a:br>
            <a:r>
              <a:rPr lang="en-US" sz="4400" b="1" dirty="0" smtClean="0"/>
              <a:t>In-House Drug and Alcohol Testing</a:t>
            </a:r>
            <a:endParaRPr lang="en-US" sz="4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923757"/>
            <a:ext cx="6858000" cy="876844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Julie Tennant, Drug and Alcohol Program Manager</a:t>
            </a:r>
          </a:p>
          <a:p>
            <a:r>
              <a:rPr lang="en-US" dirty="0" smtClean="0"/>
              <a:t>Rochester-Genesee Regional Transportation Authority</a:t>
            </a:r>
          </a:p>
          <a:p>
            <a:r>
              <a:rPr lang="en-US" dirty="0" smtClean="0"/>
              <a:t>Rochester, NY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179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now the truth  Amy’s Story  Opioids">
            <a:hlinkClick r:id="" action="ppaction://media"/>
            <a:extLst>
              <a:ext uri="{FF2B5EF4-FFF2-40B4-BE49-F238E27FC236}">
                <a16:creationId xmlns="" xmlns:a16="http://schemas.microsoft.com/office/drawing/2014/main" id="{24F2E77A-CB4C-43F1-BF3A-0E54BE69669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113" y="801974"/>
            <a:ext cx="8925794" cy="5021704"/>
          </a:xfrm>
        </p:spPr>
      </p:pic>
    </p:spTree>
    <p:extLst>
      <p:ext uri="{BB962C8B-B14F-4D97-AF65-F5344CB8AC3E}">
        <p14:creationId xmlns:p14="http://schemas.microsoft.com/office/powerpoint/2010/main" val="310739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50" b="1" dirty="0"/>
              <a:t>A Little Bit About RGRTA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345724"/>
            <a:ext cx="7886700" cy="2310800"/>
          </a:xfrm>
        </p:spPr>
        <p:txBody>
          <a:bodyPr>
            <a:normAutofit fontScale="92500"/>
          </a:bodyPr>
          <a:lstStyle/>
          <a:p>
            <a:r>
              <a:rPr lang="en-US" sz="2700" dirty="0"/>
              <a:t>900+ employees, 750+ safety-sensitive employees</a:t>
            </a:r>
          </a:p>
          <a:p>
            <a:r>
              <a:rPr lang="en-US" sz="2700" dirty="0"/>
              <a:t>425 buses</a:t>
            </a:r>
          </a:p>
          <a:p>
            <a:r>
              <a:rPr lang="en-US" sz="2700" dirty="0"/>
              <a:t>Providing public transportation for 8 counties, including paratransit, dial-a-ride and fixed route line </a:t>
            </a:r>
            <a:r>
              <a:rPr lang="en-US" sz="2700" dirty="0" smtClean="0"/>
              <a:t>service</a:t>
            </a:r>
            <a:endParaRPr lang="en-US" sz="2700" dirty="0"/>
          </a:p>
          <a:p>
            <a:r>
              <a:rPr lang="en-US" sz="2700" dirty="0"/>
              <a:t>24/7, 365 day service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41863" y="1974124"/>
            <a:ext cx="504552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en-US" sz="1350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794" y="1770635"/>
            <a:ext cx="2642984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240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Benefits of In-House Drug Testing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Greater compliance with Federal Regulations</a:t>
            </a:r>
          </a:p>
          <a:p>
            <a:r>
              <a:rPr lang="en-US" dirty="0" smtClean="0"/>
              <a:t>Accuracy</a:t>
            </a:r>
          </a:p>
          <a:p>
            <a:r>
              <a:rPr lang="en-US" dirty="0" smtClean="0"/>
              <a:t>Timely Communications and Action</a:t>
            </a:r>
          </a:p>
          <a:p>
            <a:r>
              <a:rPr lang="en-US" dirty="0" smtClean="0"/>
              <a:t>Cost Savings</a:t>
            </a:r>
          </a:p>
          <a:p>
            <a:r>
              <a:rPr lang="en-US" dirty="0" smtClean="0"/>
              <a:t>Fewer Errors</a:t>
            </a:r>
          </a:p>
          <a:p>
            <a:r>
              <a:rPr lang="en-US" dirty="0" smtClean="0"/>
              <a:t>More Control Over the Testing Process</a:t>
            </a:r>
          </a:p>
          <a:p>
            <a:r>
              <a:rPr lang="en-US" dirty="0" smtClean="0"/>
              <a:t>Consistency</a:t>
            </a:r>
          </a:p>
          <a:p>
            <a:r>
              <a:rPr lang="en-US" dirty="0" smtClean="0"/>
              <a:t>Employees earn extra money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8791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Before we move on…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981" y="2009356"/>
            <a:ext cx="4016829" cy="3693523"/>
          </a:xfrm>
        </p:spPr>
      </p:pic>
    </p:spTree>
    <p:extLst>
      <p:ext uri="{BB962C8B-B14F-4D97-AF65-F5344CB8AC3E}">
        <p14:creationId xmlns:p14="http://schemas.microsoft.com/office/powerpoint/2010/main" val="107146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075" y="365126"/>
            <a:ext cx="8611849" cy="1325563"/>
          </a:xfrm>
        </p:spPr>
        <p:txBody>
          <a:bodyPr>
            <a:normAutofit/>
          </a:bodyPr>
          <a:lstStyle/>
          <a:p>
            <a:r>
              <a:rPr lang="en-US" sz="4200" dirty="0" smtClean="0"/>
              <a:t>To prove this works, here are our stats: </a:t>
            </a:r>
            <a:endParaRPr lang="en-US" sz="4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25268"/>
            <a:ext cx="7886700" cy="3364706"/>
          </a:xfrm>
        </p:spPr>
        <p:txBody>
          <a:bodyPr>
            <a:normAutofit fontScale="47500" lnSpcReduction="20000"/>
          </a:bodyPr>
          <a:lstStyle/>
          <a:p>
            <a:pPr algn="ctr">
              <a:buFont typeface="Wingdings" panose="05000000000000000000" pitchFamily="2" charset="2"/>
              <a:buChar char="ü"/>
            </a:pPr>
            <a:r>
              <a:rPr lang="en-US" dirty="0" smtClean="0"/>
              <a:t>We have an over 99% accuracy rate on all ATFs and CCFs</a:t>
            </a:r>
          </a:p>
          <a:p>
            <a:pPr marL="0" indent="0" algn="ctr">
              <a:buNone/>
            </a:pPr>
            <a:endParaRPr lang="en-US" dirty="0" smtClean="0"/>
          </a:p>
          <a:p>
            <a:pPr algn="ctr">
              <a:buFont typeface="Wingdings" panose="05000000000000000000" pitchFamily="2" charset="2"/>
              <a:buChar char="ü"/>
            </a:pPr>
            <a:r>
              <a:rPr lang="en-US" dirty="0" smtClean="0"/>
              <a:t>In 2018, we performed 643 alcohol tests and 1,255 drug tests</a:t>
            </a:r>
          </a:p>
          <a:p>
            <a:pPr marL="0" indent="0" algn="ctr">
              <a:buNone/>
            </a:pPr>
            <a:endParaRPr lang="en-US" dirty="0" smtClean="0"/>
          </a:p>
          <a:p>
            <a:pPr algn="ctr">
              <a:buFont typeface="Wingdings" panose="05000000000000000000" pitchFamily="2" charset="2"/>
              <a:buChar char="ü"/>
            </a:pPr>
            <a:r>
              <a:rPr lang="en-US" dirty="0" smtClean="0"/>
              <a:t>Our last audit produced 4 findings total, all minor and correctable</a:t>
            </a:r>
          </a:p>
          <a:p>
            <a:pPr marL="0" indent="0" algn="ctr">
              <a:buNone/>
            </a:pPr>
            <a:endParaRPr lang="en-US" dirty="0" smtClean="0"/>
          </a:p>
          <a:p>
            <a:pPr algn="ctr">
              <a:buFont typeface="Wingdings" panose="05000000000000000000" pitchFamily="2" charset="2"/>
              <a:buChar char="ü"/>
            </a:pPr>
            <a:r>
              <a:rPr lang="en-US" dirty="0" smtClean="0"/>
              <a:t>Average breath alcohol test cost: </a:t>
            </a:r>
          </a:p>
          <a:p>
            <a:pPr lvl="1" algn="ctr">
              <a:buFont typeface="Wingdings" panose="05000000000000000000" pitchFamily="2" charset="2"/>
              <a:buChar char="ü"/>
            </a:pPr>
            <a:r>
              <a:rPr lang="en-US" dirty="0" smtClean="0"/>
              <a:t>$.36/test in materials</a:t>
            </a:r>
          </a:p>
          <a:p>
            <a:pPr lvl="1" algn="ctr">
              <a:buFont typeface="Wingdings" panose="05000000000000000000" pitchFamily="2" charset="2"/>
              <a:buChar char="ü"/>
            </a:pPr>
            <a:r>
              <a:rPr lang="en-US" dirty="0" smtClean="0"/>
              <a:t>$1.67/personnel cost</a:t>
            </a:r>
          </a:p>
          <a:p>
            <a:pPr lvl="1" algn="ctr">
              <a:buFont typeface="Wingdings" panose="05000000000000000000" pitchFamily="2" charset="2"/>
              <a:buChar char="ü"/>
            </a:pPr>
            <a:r>
              <a:rPr lang="en-US" b="1" dirty="0" smtClean="0">
                <a:solidFill>
                  <a:srgbClr val="FF0000"/>
                </a:solidFill>
              </a:rPr>
              <a:t>TOTAL COST: $2.03/test</a:t>
            </a:r>
          </a:p>
          <a:p>
            <a:pPr lvl="1" algn="ctr">
              <a:buFont typeface="Wingdings" panose="05000000000000000000" pitchFamily="2" charset="2"/>
              <a:buChar char="ü"/>
            </a:pPr>
            <a:endParaRPr lang="en-US" dirty="0" smtClean="0"/>
          </a:p>
          <a:p>
            <a:pPr algn="ctr">
              <a:buFont typeface="Wingdings" panose="05000000000000000000" pitchFamily="2" charset="2"/>
              <a:buChar char="ü"/>
            </a:pPr>
            <a:r>
              <a:rPr lang="en-US" dirty="0" smtClean="0"/>
              <a:t>Average drug test cost: </a:t>
            </a:r>
          </a:p>
          <a:p>
            <a:pPr lvl="1" algn="ctr">
              <a:buFont typeface="Wingdings" panose="05000000000000000000" pitchFamily="2" charset="2"/>
              <a:buChar char="ü"/>
            </a:pPr>
            <a:r>
              <a:rPr lang="en-US" dirty="0" smtClean="0"/>
              <a:t>$12.50/test (includes kit, forms, courier, urinalysis)</a:t>
            </a:r>
          </a:p>
          <a:p>
            <a:pPr lvl="1" algn="ctr">
              <a:buFont typeface="Wingdings" panose="05000000000000000000" pitchFamily="2" charset="2"/>
              <a:buChar char="ü"/>
            </a:pPr>
            <a:r>
              <a:rPr lang="en-US" dirty="0" smtClean="0"/>
              <a:t>$7.22/personnel cost</a:t>
            </a:r>
          </a:p>
          <a:p>
            <a:pPr lvl="1" algn="ctr">
              <a:buFont typeface="Wingdings" panose="05000000000000000000" pitchFamily="2" charset="2"/>
              <a:buChar char="ü"/>
            </a:pPr>
            <a:r>
              <a:rPr lang="en-US" b="1" dirty="0" smtClean="0">
                <a:solidFill>
                  <a:srgbClr val="FF0000"/>
                </a:solidFill>
              </a:rPr>
              <a:t>TOTAL COST: $19.72/test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5985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Questions for the audience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What are your current complaints about the party who performs your drug and alcohol testing?</a:t>
            </a:r>
          </a:p>
          <a:p>
            <a:endParaRPr lang="en-US" dirty="0" smtClean="0"/>
          </a:p>
          <a:p>
            <a:r>
              <a:rPr lang="en-US" dirty="0" smtClean="0"/>
              <a:t>How much do you pay for testing?</a:t>
            </a:r>
          </a:p>
          <a:p>
            <a:pPr lvl="1"/>
            <a:r>
              <a:rPr lang="en-US" dirty="0" smtClean="0"/>
              <a:t>During regular business hours</a:t>
            </a:r>
          </a:p>
          <a:p>
            <a:pPr lvl="1"/>
            <a:r>
              <a:rPr lang="en-US" dirty="0" smtClean="0"/>
              <a:t>Afterhours and weekends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941" y="1724147"/>
            <a:ext cx="2489982" cy="140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6500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950" b="1" dirty="0"/>
              <a:t>Here’s how we do it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9" t="396" r="22237"/>
          <a:stretch/>
        </p:blipFill>
        <p:spPr>
          <a:xfrm>
            <a:off x="2549932" y="2221358"/>
            <a:ext cx="4044135" cy="3450101"/>
          </a:xfrm>
        </p:spPr>
      </p:pic>
    </p:spTree>
    <p:extLst>
      <p:ext uri="{BB962C8B-B14F-4D97-AF65-F5344CB8AC3E}">
        <p14:creationId xmlns:p14="http://schemas.microsoft.com/office/powerpoint/2010/main" val="8947790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Track One: “Great People”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93493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i="1" dirty="0" smtClean="0"/>
              <a:t>Lyrics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2200" dirty="0" smtClean="0"/>
              <a:t>Verse 1: Drug and Alcohol Program Manager</a:t>
            </a:r>
          </a:p>
          <a:p>
            <a:pPr lvl="3"/>
            <a:r>
              <a:rPr lang="en-US" sz="1700" dirty="0" smtClean="0"/>
              <a:t>Certified by </a:t>
            </a:r>
            <a:r>
              <a:rPr lang="en-US" sz="1700" dirty="0" err="1" smtClean="0"/>
              <a:t>Intoximeters</a:t>
            </a:r>
            <a:r>
              <a:rPr lang="en-US" sz="1700" dirty="0" smtClean="0"/>
              <a:t> as a BAT/Collector Instructor and Calibration Technician	</a:t>
            </a:r>
          </a:p>
          <a:p>
            <a:pPr lvl="3"/>
            <a:r>
              <a:rPr lang="en-US" sz="1700" dirty="0" smtClean="0"/>
              <a:t>Provides Training and Certification to all BATs &amp; Collectors</a:t>
            </a:r>
          </a:p>
          <a:p>
            <a:pPr lvl="4"/>
            <a:r>
              <a:rPr lang="en-US" sz="1700" dirty="0" err="1" smtClean="0"/>
              <a:t>Intoximeters</a:t>
            </a:r>
            <a:r>
              <a:rPr lang="en-US" sz="1700" dirty="0" smtClean="0"/>
              <a:t> online course</a:t>
            </a:r>
          </a:p>
          <a:p>
            <a:pPr lvl="4"/>
            <a:r>
              <a:rPr lang="en-US" sz="1700" dirty="0" smtClean="0"/>
              <a:t>Classroom learning</a:t>
            </a:r>
          </a:p>
          <a:p>
            <a:pPr lvl="4"/>
            <a:r>
              <a:rPr lang="en-US" sz="1700" dirty="0" smtClean="0"/>
              <a:t>Mock Tests</a:t>
            </a:r>
          </a:p>
          <a:p>
            <a:pPr lvl="4"/>
            <a:r>
              <a:rPr lang="en-US" sz="1700" dirty="0" smtClean="0"/>
              <a:t>Refresher Training and Re-Certification</a:t>
            </a:r>
          </a:p>
          <a:p>
            <a:pPr marL="914400" lvl="2" indent="0">
              <a:buNone/>
            </a:pPr>
            <a:r>
              <a:rPr lang="en-US" sz="2200" dirty="0"/>
              <a:t>Verse 2: Occupational Health Specialist and Five Awesome </a:t>
            </a:r>
            <a:r>
              <a:rPr lang="en-US" sz="2200" dirty="0" smtClean="0"/>
              <a:t>Collectors/BATs </a:t>
            </a:r>
            <a:endParaRPr lang="en-US" sz="2200" dirty="0"/>
          </a:p>
          <a:p>
            <a:pPr lvl="4"/>
            <a:r>
              <a:rPr lang="en-US" sz="1700" dirty="0" smtClean="0"/>
              <a:t>Full-Time Occupational Health Specialist- performs daytime drug tests</a:t>
            </a:r>
          </a:p>
          <a:p>
            <a:pPr lvl="4"/>
            <a:r>
              <a:rPr lang="en-US" sz="1700" dirty="0" smtClean="0"/>
              <a:t>Trained/Certified/Supervised by DAPM</a:t>
            </a:r>
          </a:p>
          <a:p>
            <a:pPr lvl="4"/>
            <a:r>
              <a:rPr lang="en-US" sz="1700" dirty="0" smtClean="0"/>
              <a:t>On-Call one weekday per week and every 5th weekend</a:t>
            </a:r>
          </a:p>
          <a:p>
            <a:pPr lvl="4"/>
            <a:r>
              <a:rPr lang="en-US" sz="1700" dirty="0" smtClean="0"/>
              <a:t>All collectors/BATs members of the HR Team (non safety-sensitive and confidentiality)</a:t>
            </a:r>
          </a:p>
          <a:p>
            <a:pPr lvl="4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890568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Track Two: “The Superstructure”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937" t="12654" r="26431" b="10149"/>
          <a:stretch/>
        </p:blipFill>
        <p:spPr>
          <a:xfrm>
            <a:off x="2102707" y="2763233"/>
            <a:ext cx="4781863" cy="32978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59180" y="1811463"/>
            <a:ext cx="406891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100" dirty="0">
                <a:solidFill>
                  <a:prstClr val="black"/>
                </a:solidFill>
              </a:rPr>
              <a:t>OHS Office (Paperwork, eye exams)</a:t>
            </a:r>
          </a:p>
        </p:txBody>
      </p:sp>
    </p:spTree>
    <p:extLst>
      <p:ext uri="{BB962C8B-B14F-4D97-AF65-F5344CB8AC3E}">
        <p14:creationId xmlns:p14="http://schemas.microsoft.com/office/powerpoint/2010/main" val="38056325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 noGrp="1"/>
          </p:cNvSpPr>
          <p:nvPr>
            <p:ph type="title"/>
          </p:nvPr>
        </p:nvSpPr>
        <p:spPr>
          <a:xfrm>
            <a:off x="628650" y="1436591"/>
            <a:ext cx="7886700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Waiting Room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28" t="35109" r="56934" b="6598"/>
          <a:stretch/>
        </p:blipFill>
        <p:spPr>
          <a:xfrm>
            <a:off x="848817" y="2479101"/>
            <a:ext cx="3520815" cy="28793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697" t="36435" r="57228" b="5890"/>
          <a:stretch/>
        </p:blipFill>
        <p:spPr>
          <a:xfrm>
            <a:off x="4736212" y="2479101"/>
            <a:ext cx="3569276" cy="287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4418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169173" y="1392854"/>
            <a:ext cx="264824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100" dirty="0">
                <a:solidFill>
                  <a:prstClr val="black"/>
                </a:solidFill>
              </a:rPr>
              <a:t>Drug Testing Room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2930" t="12681" r="25656" b="14032"/>
          <a:stretch/>
        </p:blipFill>
        <p:spPr>
          <a:xfrm>
            <a:off x="1755643" y="2166507"/>
            <a:ext cx="5475304" cy="353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129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93C7F8-751D-4C07-894A-8CFD232A0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602" y="1371601"/>
            <a:ext cx="6400800" cy="1130300"/>
          </a:xfrm>
        </p:spPr>
        <p:txBody>
          <a:bodyPr>
            <a:normAutofit/>
          </a:bodyPr>
          <a:lstStyle/>
          <a:p>
            <a:r>
              <a:rPr lang="en-US" sz="2400" dirty="0"/>
              <a:t>What is mobile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AB690EB-145D-4902-BB82-460C56861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0602" y="1578709"/>
            <a:ext cx="6400800" cy="2711450"/>
          </a:xfrm>
        </p:spPr>
        <p:txBody>
          <a:bodyPr>
            <a:normAutofit/>
          </a:bodyPr>
          <a:lstStyle/>
          <a:p>
            <a:r>
              <a:rPr lang="en-US" b="1" dirty="0"/>
              <a:t>Drug and/or alcohol testing that is conducted in a movable vehicle that </a:t>
            </a:r>
            <a:r>
              <a:rPr lang="en-US" b="1" dirty="0" smtClean="0"/>
              <a:t>meets </a:t>
            </a:r>
            <a:r>
              <a:rPr lang="en-US" b="1" dirty="0"/>
              <a:t>all the requirements of a traditional collection site.</a:t>
            </a:r>
          </a:p>
          <a:p>
            <a:endParaRPr lang="en-US" dirty="0"/>
          </a:p>
        </p:txBody>
      </p:sp>
      <p:pic>
        <p:nvPicPr>
          <p:cNvPr id="2050" name="Picture 2" descr="Image result for mobile drug testing truck">
            <a:extLst>
              <a:ext uri="{FF2B5EF4-FFF2-40B4-BE49-F238E27FC236}">
                <a16:creationId xmlns="" xmlns:a16="http://schemas.microsoft.com/office/drawing/2014/main" id="{BAB2A339-8C3C-478B-AFF1-C7DED55A3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055" y="3730590"/>
            <a:ext cx="3785017" cy="267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4785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169173" y="1397902"/>
            <a:ext cx="264824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100" dirty="0">
                <a:solidFill>
                  <a:prstClr val="black"/>
                </a:solidFill>
              </a:rPr>
              <a:t>Exam Room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813400"/>
            <a:ext cx="7886700" cy="4351338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22" t="36109" r="57136" b="7079"/>
          <a:stretch/>
        </p:blipFill>
        <p:spPr>
          <a:xfrm>
            <a:off x="761431" y="2135732"/>
            <a:ext cx="3636819" cy="31103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734" t="4273" r="23401"/>
          <a:stretch/>
        </p:blipFill>
        <p:spPr>
          <a:xfrm>
            <a:off x="4572000" y="2135732"/>
            <a:ext cx="3810000" cy="311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9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628650" y="1451582"/>
            <a:ext cx="7886700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/>
              <a:t>Provider’s Office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339" t="8139" r="30224"/>
          <a:stretch/>
        </p:blipFill>
        <p:spPr>
          <a:xfrm>
            <a:off x="2618509" y="2180022"/>
            <a:ext cx="3906982" cy="390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124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47877" y="1410126"/>
            <a:ext cx="264824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100" dirty="0">
                <a:solidFill>
                  <a:prstClr val="black"/>
                </a:solidFill>
              </a:rPr>
              <a:t>Drug Testing Restroom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58" t="27325" r="65672" b="2354"/>
          <a:stretch/>
        </p:blipFill>
        <p:spPr>
          <a:xfrm>
            <a:off x="2327563" y="2158653"/>
            <a:ext cx="4488873" cy="36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3294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 Three: “On-Call”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68"/>
            <a:ext cx="6199370" cy="402442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5 members of HR Team (all certified as BATs/Collectors)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Financial Stipend for On-Call: 50/100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On-Call Agreement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Refresher Training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On-Call Schedule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The Procedure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1729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210" t="15459" r="34595" b="3423"/>
          <a:stretch/>
        </p:blipFill>
        <p:spPr>
          <a:xfrm>
            <a:off x="247337" y="824669"/>
            <a:ext cx="4204741" cy="55851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9225" t="14750" r="39381" b="1688"/>
          <a:stretch/>
        </p:blipFill>
        <p:spPr>
          <a:xfrm>
            <a:off x="4802075" y="824669"/>
            <a:ext cx="3840410" cy="558519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439156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036" t="24635" r="22733" b="972"/>
          <a:stretch/>
        </p:blipFill>
        <p:spPr>
          <a:xfrm>
            <a:off x="284019" y="2131867"/>
            <a:ext cx="4018655" cy="33395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446" y="1794168"/>
            <a:ext cx="37337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350" dirty="0">
                <a:solidFill>
                  <a:prstClr val="black"/>
                </a:solidFill>
              </a:rPr>
              <a:t>The On-Call Calendar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58752" y="1794168"/>
            <a:ext cx="37337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350" dirty="0">
                <a:solidFill>
                  <a:prstClr val="black"/>
                </a:solidFill>
              </a:rPr>
              <a:t>Email Notification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16358" b="11975"/>
          <a:stretch/>
        </p:blipFill>
        <p:spPr>
          <a:xfrm>
            <a:off x="4534524" y="2168386"/>
            <a:ext cx="4182256" cy="33030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051854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741" y="687415"/>
            <a:ext cx="826051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Track Four: </a:t>
            </a:r>
            <a:br>
              <a:rPr lang="en-US" dirty="0" smtClean="0"/>
            </a:br>
            <a:r>
              <a:rPr lang="en-US" dirty="0" smtClean="0"/>
              <a:t>“Effective Processes &amp; Communication”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622" y="2478232"/>
            <a:ext cx="6044753" cy="306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9522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2121" t="31319" r="37979" b="15993"/>
          <a:stretch/>
        </p:blipFill>
        <p:spPr>
          <a:xfrm>
            <a:off x="292877" y="1888761"/>
            <a:ext cx="4256637" cy="376900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887462" y="1151876"/>
            <a:ext cx="3630812" cy="61284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100" dirty="0">
                <a:solidFill>
                  <a:prstClr val="black"/>
                </a:solidFill>
              </a:rPr>
              <a:t>Afterhours/Weekend Accidents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9443" t="17716" r="32745" b="13598"/>
          <a:stretch/>
        </p:blipFill>
        <p:spPr>
          <a:xfrm>
            <a:off x="4549514" y="1833997"/>
            <a:ext cx="4306708" cy="389721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05789" y="1151876"/>
            <a:ext cx="3630812" cy="61284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100" dirty="0" smtClean="0">
                <a:solidFill>
                  <a:prstClr val="black"/>
                </a:solidFill>
              </a:rPr>
              <a:t>Daytime </a:t>
            </a:r>
            <a:r>
              <a:rPr lang="en-US" sz="2100" dirty="0">
                <a:solidFill>
                  <a:prstClr val="black"/>
                </a:solidFill>
              </a:rPr>
              <a:t>Accidents</a:t>
            </a:r>
          </a:p>
        </p:txBody>
      </p:sp>
    </p:spTree>
    <p:extLst>
      <p:ext uri="{BB962C8B-B14F-4D97-AF65-F5344CB8AC3E}">
        <p14:creationId xmlns:p14="http://schemas.microsoft.com/office/powerpoint/2010/main" val="42458815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b="1" dirty="0"/>
              <a:t>Questions?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44" t="28020" r="85524" b="46304"/>
          <a:stretch/>
        </p:blipFill>
        <p:spPr>
          <a:xfrm>
            <a:off x="2666898" y="1986397"/>
            <a:ext cx="3810204" cy="384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883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93C7F8-751D-4C07-894A-8CFD232A0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572" y="1093142"/>
            <a:ext cx="6400800" cy="11303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Why mobile testing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AB690EB-145D-4902-BB82-460C56861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572" y="2140996"/>
            <a:ext cx="7891109" cy="392252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3150" b="1" dirty="0" smtClean="0"/>
              <a:t>A drug-free workplace is critical. An excellent way to be sure employees are productive, safe and trustworthy is by implementing an effective drug and alcohol testing program.</a:t>
            </a:r>
          </a:p>
          <a:p>
            <a:pPr marL="0" indent="0">
              <a:buNone/>
            </a:pPr>
            <a:r>
              <a:rPr lang="en-US" sz="3150" b="1" dirty="0" smtClean="0"/>
              <a:t>Some benefits of an effective drug and alcohol testing program utilizing mobile testing are:</a:t>
            </a:r>
          </a:p>
          <a:p>
            <a:pPr marL="0" indent="0">
              <a:buNone/>
            </a:pPr>
            <a:endParaRPr lang="en-US" sz="3150" dirty="0" smtClean="0"/>
          </a:p>
          <a:p>
            <a:r>
              <a:rPr lang="en-US" sz="3150" b="1" dirty="0" smtClean="0"/>
              <a:t>Available 24 Hours a Day, 7 Days a Week</a:t>
            </a:r>
          </a:p>
          <a:p>
            <a:r>
              <a:rPr lang="en-US" sz="3150" b="1" dirty="0" smtClean="0"/>
              <a:t>Mobile On-Site Testing</a:t>
            </a:r>
          </a:p>
          <a:p>
            <a:pPr lvl="1"/>
            <a:r>
              <a:rPr lang="en-US" sz="3150" dirty="0" smtClean="0"/>
              <a:t>Random Breath Alcohol Testing</a:t>
            </a:r>
          </a:p>
          <a:p>
            <a:pPr lvl="1"/>
            <a:r>
              <a:rPr lang="en-US" sz="3150" dirty="0" smtClean="0"/>
              <a:t>Random Drug Testing</a:t>
            </a:r>
          </a:p>
          <a:p>
            <a:r>
              <a:rPr lang="en-US" sz="3150" b="1" dirty="0" smtClean="0"/>
              <a:t>Limits down time and keeps employees in the field</a:t>
            </a:r>
          </a:p>
          <a:p>
            <a:r>
              <a:rPr lang="en-US" sz="3150" b="1" dirty="0" smtClean="0"/>
              <a:t>Contained Environment</a:t>
            </a:r>
          </a:p>
          <a:p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37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93C7F8-751D-4C07-894A-8CFD232A0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572" y="1096238"/>
            <a:ext cx="6400800" cy="1130300"/>
          </a:xfrm>
        </p:spPr>
        <p:txBody>
          <a:bodyPr>
            <a:normAutofit/>
          </a:bodyPr>
          <a:lstStyle/>
          <a:p>
            <a:r>
              <a:rPr lang="en-US" sz="2400" dirty="0"/>
              <a:t>Why mobile testing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AB690EB-145D-4902-BB82-460C56861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0602" y="2272057"/>
            <a:ext cx="7216552" cy="3379235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Convenient specimen collection and chain of custody </a:t>
            </a:r>
            <a:r>
              <a:rPr lang="en-US" b="1" dirty="0" smtClean="0"/>
              <a:t>procedures</a:t>
            </a:r>
            <a:endParaRPr lang="en-US" b="1" dirty="0"/>
          </a:p>
          <a:p>
            <a:r>
              <a:rPr lang="en-US" b="1" dirty="0"/>
              <a:t>Discretion and Confidentiality</a:t>
            </a:r>
          </a:p>
          <a:p>
            <a:r>
              <a:rPr lang="en-US" b="1" dirty="0"/>
              <a:t>Zero advanced notice</a:t>
            </a:r>
          </a:p>
          <a:p>
            <a:pPr lvl="1"/>
            <a:r>
              <a:rPr lang="en-US" b="1" dirty="0"/>
              <a:t>Less Opportunity for Cheating </a:t>
            </a:r>
            <a:r>
              <a:rPr lang="en-US" dirty="0"/>
              <a:t>– Reduces opportunities for the employee to try and dilute a sample by drinking excess amounts of water ahead of time. It also prevents employees from stopping on their way to a collection site to retrieve a clean urine sample or obtain adulterants.</a:t>
            </a:r>
          </a:p>
          <a:p>
            <a:r>
              <a:rPr lang="en-US" b="1" dirty="0"/>
              <a:t>Holiday Draw – Effective and unexpected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877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93C7F8-751D-4C07-894A-8CFD232A0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602" y="1101777"/>
            <a:ext cx="6400800" cy="1130300"/>
          </a:xfrm>
        </p:spPr>
        <p:txBody>
          <a:bodyPr>
            <a:normAutofit/>
          </a:bodyPr>
          <a:lstStyle/>
          <a:p>
            <a:r>
              <a:rPr lang="en-US" sz="2400" dirty="0"/>
              <a:t>Implementing random mobile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AB690EB-145D-4902-BB82-460C56861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0601" y="2351196"/>
            <a:ext cx="6901759" cy="3150193"/>
          </a:xfrm>
        </p:spPr>
        <p:txBody>
          <a:bodyPr/>
          <a:lstStyle/>
          <a:p>
            <a:r>
              <a:rPr lang="en-US" dirty="0"/>
              <a:t>Getting buy in….From the top down</a:t>
            </a:r>
          </a:p>
          <a:p>
            <a:r>
              <a:rPr lang="en-US" dirty="0"/>
              <a:t>Location, Location, Location</a:t>
            </a:r>
          </a:p>
          <a:p>
            <a:r>
              <a:rPr lang="en-US" dirty="0"/>
              <a:t>Communication </a:t>
            </a:r>
          </a:p>
          <a:p>
            <a:r>
              <a:rPr lang="en-US" dirty="0"/>
              <a:t>Point of Contact</a:t>
            </a:r>
          </a:p>
          <a:p>
            <a:r>
              <a:rPr lang="en-US" dirty="0"/>
              <a:t>Minimalist…Confidentiality – The inner circle</a:t>
            </a:r>
          </a:p>
          <a:p>
            <a:r>
              <a:rPr lang="en-US" dirty="0"/>
              <a:t>Training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584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93C7F8-751D-4C07-894A-8CFD232A0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267" y="1128988"/>
            <a:ext cx="6400800" cy="1130300"/>
          </a:xfrm>
        </p:spPr>
        <p:txBody>
          <a:bodyPr>
            <a:normAutofit/>
          </a:bodyPr>
          <a:lstStyle/>
          <a:p>
            <a:r>
              <a:rPr lang="en-US" sz="2400" dirty="0"/>
              <a:t>Team Buy in…from the top down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AB690EB-145D-4902-BB82-460C56861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6267" y="2259288"/>
            <a:ext cx="6400800" cy="2711450"/>
          </a:xfrm>
        </p:spPr>
        <p:txBody>
          <a:bodyPr/>
          <a:lstStyle/>
          <a:p>
            <a:r>
              <a:rPr lang="en-US" dirty="0"/>
              <a:t>CEO/GM</a:t>
            </a:r>
          </a:p>
          <a:p>
            <a:r>
              <a:rPr lang="en-US" dirty="0"/>
              <a:t>Management Team/ Department Heads</a:t>
            </a:r>
          </a:p>
          <a:p>
            <a:r>
              <a:rPr lang="en-US" dirty="0"/>
              <a:t>Operations Team</a:t>
            </a:r>
          </a:p>
          <a:p>
            <a:pPr lvl="1"/>
            <a:r>
              <a:rPr lang="en-US" dirty="0"/>
              <a:t>Supervisors</a:t>
            </a:r>
          </a:p>
          <a:p>
            <a:pPr lvl="1"/>
            <a:r>
              <a:rPr lang="en-US" dirty="0"/>
              <a:t>Dispatchers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528867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4803</TotalTime>
  <Words>1768</Words>
  <Application>Microsoft Office PowerPoint</Application>
  <PresentationFormat>On-screen Show (4:3)</PresentationFormat>
  <Paragraphs>493</Paragraphs>
  <Slides>58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58</vt:i4>
      </vt:variant>
    </vt:vector>
  </HeadingPairs>
  <TitlesOfParts>
    <vt:vector size="68" baseType="lpstr">
      <vt:lpstr>Arial</vt:lpstr>
      <vt:lpstr>Calibri</vt:lpstr>
      <vt:lpstr>Calibri Light</vt:lpstr>
      <vt:lpstr>Century Gothic</vt:lpstr>
      <vt:lpstr>Trebuchet MS</vt:lpstr>
      <vt:lpstr>Wingdings</vt:lpstr>
      <vt:lpstr>Wingdings 3</vt:lpstr>
      <vt:lpstr>Slice</vt:lpstr>
      <vt:lpstr>Office Theme</vt:lpstr>
      <vt:lpstr>Berlin</vt:lpstr>
      <vt:lpstr>Alternative options for dot collections</vt:lpstr>
      <vt:lpstr>Greater new haven transit district</vt:lpstr>
      <vt:lpstr>Greater new haven transit district</vt:lpstr>
      <vt:lpstr>PowerPoint Presentation</vt:lpstr>
      <vt:lpstr>What is mobile testing</vt:lpstr>
      <vt:lpstr>Why mobile testing</vt:lpstr>
      <vt:lpstr>Why mobile testing </vt:lpstr>
      <vt:lpstr>Implementing random mobile testing</vt:lpstr>
      <vt:lpstr>Team Buy in…from the top down</vt:lpstr>
      <vt:lpstr>Choosing testing locations </vt:lpstr>
      <vt:lpstr>Communication is key </vt:lpstr>
      <vt:lpstr>Point of contact</vt:lpstr>
      <vt:lpstr>Training &amp; Flexibility </vt:lpstr>
      <vt:lpstr>Challenges and pitfalls</vt:lpstr>
      <vt:lpstr>Our Partners </vt:lpstr>
      <vt:lpstr>King County Proposal </vt:lpstr>
      <vt:lpstr>Drug &amp; Alcohol Program Overview</vt:lpstr>
      <vt:lpstr>Drug &amp; Alcohol Program Overview</vt:lpstr>
      <vt:lpstr>Drug &amp; Alcohol Program Overview</vt:lpstr>
      <vt:lpstr>Drug &amp; Alcohol Program Overview</vt:lpstr>
      <vt:lpstr>Drug &amp; Alcohol Program Overview</vt:lpstr>
      <vt:lpstr>Drug &amp; Alcohol Program Overview</vt:lpstr>
      <vt:lpstr>Industry Review</vt:lpstr>
      <vt:lpstr>Industry Review</vt:lpstr>
      <vt:lpstr>Industry Review – Four Systems</vt:lpstr>
      <vt:lpstr>Industry Review – Four Systems</vt:lpstr>
      <vt:lpstr>Problem Statement</vt:lpstr>
      <vt:lpstr>Problem Statement</vt:lpstr>
      <vt:lpstr>Problem Statement</vt:lpstr>
      <vt:lpstr>Problem Statement</vt:lpstr>
      <vt:lpstr>Recommendation </vt:lpstr>
      <vt:lpstr>Recommendation </vt:lpstr>
      <vt:lpstr>Recommendation </vt:lpstr>
      <vt:lpstr>Recommendation </vt:lpstr>
      <vt:lpstr>Benefits</vt:lpstr>
      <vt:lpstr>Benefits</vt:lpstr>
      <vt:lpstr>Next Steps</vt:lpstr>
      <vt:lpstr>King County Proposal</vt:lpstr>
      <vt:lpstr>The Benefits &amp; How-To’s of  In-House Drug and Alcohol Testing</vt:lpstr>
      <vt:lpstr>A Little Bit About RGRTA</vt:lpstr>
      <vt:lpstr>Benefits of In-House Drug Testing</vt:lpstr>
      <vt:lpstr>Before we move on…</vt:lpstr>
      <vt:lpstr>To prove this works, here are our stats: </vt:lpstr>
      <vt:lpstr>Questions for the audience </vt:lpstr>
      <vt:lpstr>Here’s how we do it</vt:lpstr>
      <vt:lpstr>Track One: “Great People”</vt:lpstr>
      <vt:lpstr>Track Two: “The Superstructure”</vt:lpstr>
      <vt:lpstr>Waiting Room</vt:lpstr>
      <vt:lpstr>PowerPoint Presentation</vt:lpstr>
      <vt:lpstr>PowerPoint Presentation</vt:lpstr>
      <vt:lpstr>Provider’s Office</vt:lpstr>
      <vt:lpstr>PowerPoint Presentation</vt:lpstr>
      <vt:lpstr>Track Three: “On-Call”</vt:lpstr>
      <vt:lpstr>PowerPoint Presentation</vt:lpstr>
      <vt:lpstr>PowerPoint Presentation</vt:lpstr>
      <vt:lpstr>Track Four:  “Effective Processes &amp; Communication”</vt:lpstr>
      <vt:lpstr>PowerPoint Presentation</vt:lpstr>
      <vt:lpstr>Questions?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Alternative options for dot collections</dc:title>
  <dc:creator>Andre Welsh</dc:creator>
  <cp:lastModifiedBy>DeCoste, Lori (VOLPE)</cp:lastModifiedBy>
  <cp:revision>44</cp:revision>
  <dcterms:created xsi:type="dcterms:W3CDTF">2019-02-18T18:43:51Z</dcterms:created>
  <dcterms:modified xsi:type="dcterms:W3CDTF">2019-03-19T19:19:12Z</dcterms:modified>
</cp:coreProperties>
</file>